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sldIdLst>
    <p:sldId id="256" r:id="rId2"/>
    <p:sldId id="279" r:id="rId3"/>
    <p:sldId id="276" r:id="rId4"/>
    <p:sldId id="277" r:id="rId5"/>
    <p:sldId id="278" r:id="rId6"/>
    <p:sldId id="257" r:id="rId7"/>
    <p:sldId id="258" r:id="rId8"/>
    <p:sldId id="259" r:id="rId9"/>
    <p:sldId id="280" r:id="rId10"/>
    <p:sldId id="281" r:id="rId11"/>
    <p:sldId id="261" r:id="rId12"/>
    <p:sldId id="262" r:id="rId13"/>
    <p:sldId id="283" r:id="rId14"/>
    <p:sldId id="282" r:id="rId15"/>
    <p:sldId id="264" r:id="rId16"/>
    <p:sldId id="265" r:id="rId17"/>
    <p:sldId id="266" r:id="rId18"/>
    <p:sldId id="267" r:id="rId19"/>
    <p:sldId id="268" r:id="rId20"/>
    <p:sldId id="269" r:id="rId21"/>
    <p:sldId id="270" r:id="rId22"/>
    <p:sldId id="271" r:id="rId23"/>
    <p:sldId id="272" r:id="rId24"/>
    <p:sldId id="273" r:id="rId25"/>
    <p:sldId id="27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93" d="100"/>
          <a:sy n="93" d="100"/>
        </p:scale>
        <p:origin x="1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oise Heasman" userId="bd552c4393bffeba" providerId="LiveId" clId="{2EE880A8-25AF-43A5-8FDF-45A1D3011156}"/>
    <pc:docChg chg="undo custSel addSld delSld modSld">
      <pc:chgData name="Eloise Heasman" userId="bd552c4393bffeba" providerId="LiveId" clId="{2EE880A8-25AF-43A5-8FDF-45A1D3011156}" dt="2020-04-08T10:40:09.649" v="935" actId="1076"/>
      <pc:docMkLst>
        <pc:docMk/>
      </pc:docMkLst>
      <pc:sldChg chg="addSp modSp">
        <pc:chgData name="Eloise Heasman" userId="bd552c4393bffeba" providerId="LiveId" clId="{2EE880A8-25AF-43A5-8FDF-45A1D3011156}" dt="2020-04-08T09:43:29.117" v="207" actId="1076"/>
        <pc:sldMkLst>
          <pc:docMk/>
          <pc:sldMk cId="1903578363" sldId="256"/>
        </pc:sldMkLst>
        <pc:picChg chg="add mod">
          <ac:chgData name="Eloise Heasman" userId="bd552c4393bffeba" providerId="LiveId" clId="{2EE880A8-25AF-43A5-8FDF-45A1D3011156}" dt="2020-04-08T09:43:29.117" v="207" actId="1076"/>
          <ac:picMkLst>
            <pc:docMk/>
            <pc:sldMk cId="1903578363" sldId="256"/>
            <ac:picMk id="4098" creationId="{6E5B52E5-F99C-4555-81F4-D2F9318C93C3}"/>
          </ac:picMkLst>
        </pc:picChg>
      </pc:sldChg>
      <pc:sldChg chg="addSp modSp">
        <pc:chgData name="Eloise Heasman" userId="bd552c4393bffeba" providerId="LiveId" clId="{2EE880A8-25AF-43A5-8FDF-45A1D3011156}" dt="2020-04-08T09:40:48.207" v="197" actId="207"/>
        <pc:sldMkLst>
          <pc:docMk/>
          <pc:sldMk cId="2683422986" sldId="257"/>
        </pc:sldMkLst>
        <pc:spChg chg="mod">
          <ac:chgData name="Eloise Heasman" userId="bd552c4393bffeba" providerId="LiveId" clId="{2EE880A8-25AF-43A5-8FDF-45A1D3011156}" dt="2020-04-08T09:37:24.072" v="180" actId="403"/>
          <ac:spMkLst>
            <pc:docMk/>
            <pc:sldMk cId="2683422986" sldId="257"/>
            <ac:spMk id="2" creationId="{09737E41-F62B-4BEA-A945-CE21DE4CA5BD}"/>
          </ac:spMkLst>
        </pc:spChg>
        <pc:spChg chg="mod">
          <ac:chgData name="Eloise Heasman" userId="bd552c4393bffeba" providerId="LiveId" clId="{2EE880A8-25AF-43A5-8FDF-45A1D3011156}" dt="2020-04-08T09:40:48.207" v="197" actId="207"/>
          <ac:spMkLst>
            <pc:docMk/>
            <pc:sldMk cId="2683422986" sldId="257"/>
            <ac:spMk id="3" creationId="{9EF5DC1D-EC8E-4CE5-BE34-A091428E3D38}"/>
          </ac:spMkLst>
        </pc:spChg>
        <pc:picChg chg="add mod">
          <ac:chgData name="Eloise Heasman" userId="bd552c4393bffeba" providerId="LiveId" clId="{2EE880A8-25AF-43A5-8FDF-45A1D3011156}" dt="2020-04-08T09:38:32.556" v="183" actId="1076"/>
          <ac:picMkLst>
            <pc:docMk/>
            <pc:sldMk cId="2683422986" sldId="257"/>
            <ac:picMk id="2050" creationId="{E60CD037-D442-4B2D-A915-74803D2E764F}"/>
          </ac:picMkLst>
        </pc:picChg>
        <pc:picChg chg="add mod">
          <ac:chgData name="Eloise Heasman" userId="bd552c4393bffeba" providerId="LiveId" clId="{2EE880A8-25AF-43A5-8FDF-45A1D3011156}" dt="2020-04-08T09:38:57.522" v="186" actId="1076"/>
          <ac:picMkLst>
            <pc:docMk/>
            <pc:sldMk cId="2683422986" sldId="257"/>
            <ac:picMk id="2052" creationId="{57355F2C-DBCC-41E8-B44D-986DE317EE71}"/>
          </ac:picMkLst>
        </pc:picChg>
        <pc:picChg chg="add mod">
          <ac:chgData name="Eloise Heasman" userId="bd552c4393bffeba" providerId="LiveId" clId="{2EE880A8-25AF-43A5-8FDF-45A1D3011156}" dt="2020-04-08T09:39:21.588" v="190" actId="14100"/>
          <ac:picMkLst>
            <pc:docMk/>
            <pc:sldMk cId="2683422986" sldId="257"/>
            <ac:picMk id="2054" creationId="{496E56ED-04AF-4D67-BE00-D7C763E45EE1}"/>
          </ac:picMkLst>
        </pc:picChg>
        <pc:picChg chg="add mod">
          <ac:chgData name="Eloise Heasman" userId="bd552c4393bffeba" providerId="LiveId" clId="{2EE880A8-25AF-43A5-8FDF-45A1D3011156}" dt="2020-04-08T09:40:30.228" v="194" actId="14100"/>
          <ac:picMkLst>
            <pc:docMk/>
            <pc:sldMk cId="2683422986" sldId="257"/>
            <ac:picMk id="2056" creationId="{31370E7B-AD03-4EAE-BA33-5C7920F6322D}"/>
          </ac:picMkLst>
        </pc:picChg>
      </pc:sldChg>
      <pc:sldChg chg="addSp modSp">
        <pc:chgData name="Eloise Heasman" userId="bd552c4393bffeba" providerId="LiveId" clId="{2EE880A8-25AF-43A5-8FDF-45A1D3011156}" dt="2020-04-08T09:55:12.012" v="463" actId="207"/>
        <pc:sldMkLst>
          <pc:docMk/>
          <pc:sldMk cId="1353255730" sldId="258"/>
        </pc:sldMkLst>
        <pc:spChg chg="mod">
          <ac:chgData name="Eloise Heasman" userId="bd552c4393bffeba" providerId="LiveId" clId="{2EE880A8-25AF-43A5-8FDF-45A1D3011156}" dt="2020-04-08T09:41:01.629" v="201" actId="403"/>
          <ac:spMkLst>
            <pc:docMk/>
            <pc:sldMk cId="1353255730" sldId="258"/>
            <ac:spMk id="2" creationId="{C0272223-BABD-4827-9C13-9501CB899774}"/>
          </ac:spMkLst>
        </pc:spChg>
        <pc:spChg chg="mod">
          <ac:chgData name="Eloise Heasman" userId="bd552c4393bffeba" providerId="LiveId" clId="{2EE880A8-25AF-43A5-8FDF-45A1D3011156}" dt="2020-04-08T09:55:12.012" v="463" actId="207"/>
          <ac:spMkLst>
            <pc:docMk/>
            <pc:sldMk cId="1353255730" sldId="258"/>
            <ac:spMk id="3" creationId="{D42EEFBF-71BD-4850-ACD5-4618783B227F}"/>
          </ac:spMkLst>
        </pc:spChg>
        <pc:picChg chg="add mod">
          <ac:chgData name="Eloise Heasman" userId="bd552c4393bffeba" providerId="LiveId" clId="{2EE880A8-25AF-43A5-8FDF-45A1D3011156}" dt="2020-04-08T09:44:07.231" v="212" actId="1076"/>
          <ac:picMkLst>
            <pc:docMk/>
            <pc:sldMk cId="1353255730" sldId="258"/>
            <ac:picMk id="5122" creationId="{A91B2211-D81D-4F3F-AA58-C6E94784CFB1}"/>
          </ac:picMkLst>
        </pc:picChg>
      </pc:sldChg>
      <pc:sldChg chg="modSp">
        <pc:chgData name="Eloise Heasman" userId="bd552c4393bffeba" providerId="LiveId" clId="{2EE880A8-25AF-43A5-8FDF-45A1D3011156}" dt="2020-04-08T09:56:04.620" v="475" actId="207"/>
        <pc:sldMkLst>
          <pc:docMk/>
          <pc:sldMk cId="1704311182" sldId="259"/>
        </pc:sldMkLst>
        <pc:spChg chg="mod">
          <ac:chgData name="Eloise Heasman" userId="bd552c4393bffeba" providerId="LiveId" clId="{2EE880A8-25AF-43A5-8FDF-45A1D3011156}" dt="2020-04-08T09:46:58.505" v="307" actId="403"/>
          <ac:spMkLst>
            <pc:docMk/>
            <pc:sldMk cId="1704311182" sldId="259"/>
            <ac:spMk id="2" creationId="{DADE66ED-F855-4E67-BF0B-32C49D061403}"/>
          </ac:spMkLst>
        </pc:spChg>
        <pc:spChg chg="mod">
          <ac:chgData name="Eloise Heasman" userId="bd552c4393bffeba" providerId="LiveId" clId="{2EE880A8-25AF-43A5-8FDF-45A1D3011156}" dt="2020-04-08T09:56:04.620" v="475" actId="207"/>
          <ac:spMkLst>
            <pc:docMk/>
            <pc:sldMk cId="1704311182" sldId="259"/>
            <ac:spMk id="3" creationId="{8A01B9A6-A2B9-43F8-A354-6B2DE5EBF001}"/>
          </ac:spMkLst>
        </pc:spChg>
      </pc:sldChg>
      <pc:sldChg chg="modSp del">
        <pc:chgData name="Eloise Heasman" userId="bd552c4393bffeba" providerId="LiveId" clId="{2EE880A8-25AF-43A5-8FDF-45A1D3011156}" dt="2020-04-08T09:51:14.541" v="422" actId="2696"/>
        <pc:sldMkLst>
          <pc:docMk/>
          <pc:sldMk cId="2243438415" sldId="260"/>
        </pc:sldMkLst>
        <pc:spChg chg="mod">
          <ac:chgData name="Eloise Heasman" userId="bd552c4393bffeba" providerId="LiveId" clId="{2EE880A8-25AF-43A5-8FDF-45A1D3011156}" dt="2020-04-08T09:49:57.430" v="407" actId="27636"/>
          <ac:spMkLst>
            <pc:docMk/>
            <pc:sldMk cId="2243438415" sldId="260"/>
            <ac:spMk id="2" creationId="{A4FE6290-2BC7-4017-94CF-1C51B95EB0F9}"/>
          </ac:spMkLst>
        </pc:spChg>
        <pc:spChg chg="mod">
          <ac:chgData name="Eloise Heasman" userId="bd552c4393bffeba" providerId="LiveId" clId="{2EE880A8-25AF-43A5-8FDF-45A1D3011156}" dt="2020-04-08T09:50:47.559" v="414" actId="207"/>
          <ac:spMkLst>
            <pc:docMk/>
            <pc:sldMk cId="2243438415" sldId="260"/>
            <ac:spMk id="3" creationId="{748C25F1-7FD8-49CD-A2C0-D37B018DFD66}"/>
          </ac:spMkLst>
        </pc:spChg>
      </pc:sldChg>
      <pc:sldChg chg="addSp modSp">
        <pc:chgData name="Eloise Heasman" userId="bd552c4393bffeba" providerId="LiveId" clId="{2EE880A8-25AF-43A5-8FDF-45A1D3011156}" dt="2020-04-08T10:01:40.990" v="549" actId="1076"/>
        <pc:sldMkLst>
          <pc:docMk/>
          <pc:sldMk cId="3418028012" sldId="261"/>
        </pc:sldMkLst>
        <pc:spChg chg="mod">
          <ac:chgData name="Eloise Heasman" userId="bd552c4393bffeba" providerId="LiveId" clId="{2EE880A8-25AF-43A5-8FDF-45A1D3011156}" dt="2020-04-08T09:54:01.656" v="449" actId="403"/>
          <ac:spMkLst>
            <pc:docMk/>
            <pc:sldMk cId="3418028012" sldId="261"/>
            <ac:spMk id="2" creationId="{EB9F3B63-5731-4782-BEC1-72D77338F7BF}"/>
          </ac:spMkLst>
        </pc:spChg>
        <pc:spChg chg="mod">
          <ac:chgData name="Eloise Heasman" userId="bd552c4393bffeba" providerId="LiveId" clId="{2EE880A8-25AF-43A5-8FDF-45A1D3011156}" dt="2020-04-08T10:01:40.990" v="549" actId="1076"/>
          <ac:spMkLst>
            <pc:docMk/>
            <pc:sldMk cId="3418028012" sldId="261"/>
            <ac:spMk id="3" creationId="{274A7613-A885-434A-A0E0-130DF4B0CBA1}"/>
          </ac:spMkLst>
        </pc:spChg>
        <pc:picChg chg="add mod">
          <ac:chgData name="Eloise Heasman" userId="bd552c4393bffeba" providerId="LiveId" clId="{2EE880A8-25AF-43A5-8FDF-45A1D3011156}" dt="2020-04-08T10:01:32.679" v="547" actId="1076"/>
          <ac:picMkLst>
            <pc:docMk/>
            <pc:sldMk cId="3418028012" sldId="261"/>
            <ac:picMk id="4" creationId="{94DF45D8-E061-42F3-AEEA-FD9D53318141}"/>
          </ac:picMkLst>
        </pc:picChg>
      </pc:sldChg>
      <pc:sldChg chg="modSp">
        <pc:chgData name="Eloise Heasman" userId="bd552c4393bffeba" providerId="LiveId" clId="{2EE880A8-25AF-43A5-8FDF-45A1D3011156}" dt="2020-04-08T10:03:57.829" v="564" actId="207"/>
        <pc:sldMkLst>
          <pc:docMk/>
          <pc:sldMk cId="3517235511" sldId="262"/>
        </pc:sldMkLst>
        <pc:spChg chg="mod">
          <ac:chgData name="Eloise Heasman" userId="bd552c4393bffeba" providerId="LiveId" clId="{2EE880A8-25AF-43A5-8FDF-45A1D3011156}" dt="2020-04-08T10:01:49.644" v="554" actId="403"/>
          <ac:spMkLst>
            <pc:docMk/>
            <pc:sldMk cId="3517235511" sldId="262"/>
            <ac:spMk id="2" creationId="{413B9EEA-CD2F-42D5-B8CB-00AEFAC51672}"/>
          </ac:spMkLst>
        </pc:spChg>
        <pc:spChg chg="mod">
          <ac:chgData name="Eloise Heasman" userId="bd552c4393bffeba" providerId="LiveId" clId="{2EE880A8-25AF-43A5-8FDF-45A1D3011156}" dt="2020-04-08T10:03:57.829" v="564" actId="207"/>
          <ac:spMkLst>
            <pc:docMk/>
            <pc:sldMk cId="3517235511" sldId="262"/>
            <ac:spMk id="3" creationId="{3A6EB3DE-BBEB-4D89-A835-4C465CD878F9}"/>
          </ac:spMkLst>
        </pc:spChg>
      </pc:sldChg>
      <pc:sldChg chg="modSp del">
        <pc:chgData name="Eloise Heasman" userId="bd552c4393bffeba" providerId="LiveId" clId="{2EE880A8-25AF-43A5-8FDF-45A1D3011156}" dt="2020-04-08T10:04:56.451" v="595" actId="2696"/>
        <pc:sldMkLst>
          <pc:docMk/>
          <pc:sldMk cId="2317173630" sldId="263"/>
        </pc:sldMkLst>
        <pc:spChg chg="mod">
          <ac:chgData name="Eloise Heasman" userId="bd552c4393bffeba" providerId="LiveId" clId="{2EE880A8-25AF-43A5-8FDF-45A1D3011156}" dt="2020-04-08T10:04:09.482" v="569" actId="403"/>
          <ac:spMkLst>
            <pc:docMk/>
            <pc:sldMk cId="2317173630" sldId="263"/>
            <ac:spMk id="2" creationId="{8DBC97C2-36B5-4064-8E0C-8A032BD65267}"/>
          </ac:spMkLst>
        </pc:spChg>
        <pc:spChg chg="mod">
          <ac:chgData name="Eloise Heasman" userId="bd552c4393bffeba" providerId="LiveId" clId="{2EE880A8-25AF-43A5-8FDF-45A1D3011156}" dt="2020-04-08T10:04:18.255" v="572" actId="207"/>
          <ac:spMkLst>
            <pc:docMk/>
            <pc:sldMk cId="2317173630" sldId="263"/>
            <ac:spMk id="3" creationId="{A0357E88-417B-40CE-9836-F14F2CD101CC}"/>
          </ac:spMkLst>
        </pc:spChg>
      </pc:sldChg>
      <pc:sldChg chg="addSp delSp modSp">
        <pc:chgData name="Eloise Heasman" userId="bd552c4393bffeba" providerId="LiveId" clId="{2EE880A8-25AF-43A5-8FDF-45A1D3011156}" dt="2020-04-08T10:10:29.988" v="663" actId="207"/>
        <pc:sldMkLst>
          <pc:docMk/>
          <pc:sldMk cId="3831949833" sldId="264"/>
        </pc:sldMkLst>
        <pc:spChg chg="mod">
          <ac:chgData name="Eloise Heasman" userId="bd552c4393bffeba" providerId="LiveId" clId="{2EE880A8-25AF-43A5-8FDF-45A1D3011156}" dt="2020-04-08T10:10:09.916" v="660" actId="403"/>
          <ac:spMkLst>
            <pc:docMk/>
            <pc:sldMk cId="3831949833" sldId="264"/>
            <ac:spMk id="2" creationId="{ED49E81B-2C51-4F85-B6D8-20B0F484D378}"/>
          </ac:spMkLst>
        </pc:spChg>
        <pc:spChg chg="mod">
          <ac:chgData name="Eloise Heasman" userId="bd552c4393bffeba" providerId="LiveId" clId="{2EE880A8-25AF-43A5-8FDF-45A1D3011156}" dt="2020-04-08T10:10:29.988" v="663" actId="207"/>
          <ac:spMkLst>
            <pc:docMk/>
            <pc:sldMk cId="3831949833" sldId="264"/>
            <ac:spMk id="3" creationId="{DC59E74A-755B-468D-A15A-DA9322DE3C63}"/>
          </ac:spMkLst>
        </pc:spChg>
        <pc:picChg chg="add del mod">
          <ac:chgData name="Eloise Heasman" userId="bd552c4393bffeba" providerId="LiveId" clId="{2EE880A8-25AF-43A5-8FDF-45A1D3011156}" dt="2020-04-08T10:09:45.679" v="646"/>
          <ac:picMkLst>
            <pc:docMk/>
            <pc:sldMk cId="3831949833" sldId="264"/>
            <ac:picMk id="6146" creationId="{A8FC8FF7-8902-47F5-B8D8-CE95FBE3819C}"/>
          </ac:picMkLst>
        </pc:picChg>
        <pc:picChg chg="add mod">
          <ac:chgData name="Eloise Heasman" userId="bd552c4393bffeba" providerId="LiveId" clId="{2EE880A8-25AF-43A5-8FDF-45A1D3011156}" dt="2020-04-08T10:10:02.526" v="653" actId="1076"/>
          <ac:picMkLst>
            <pc:docMk/>
            <pc:sldMk cId="3831949833" sldId="264"/>
            <ac:picMk id="6148" creationId="{5C8AAC64-A6C1-4BA0-8D87-D6F741C29759}"/>
          </ac:picMkLst>
        </pc:picChg>
      </pc:sldChg>
      <pc:sldChg chg="addSp modSp">
        <pc:chgData name="Eloise Heasman" userId="bd552c4393bffeba" providerId="LiveId" clId="{2EE880A8-25AF-43A5-8FDF-45A1D3011156}" dt="2020-04-08T10:12:44.452" v="687" actId="207"/>
        <pc:sldMkLst>
          <pc:docMk/>
          <pc:sldMk cId="1195478251" sldId="265"/>
        </pc:sldMkLst>
        <pc:spChg chg="mod">
          <ac:chgData name="Eloise Heasman" userId="bd552c4393bffeba" providerId="LiveId" clId="{2EE880A8-25AF-43A5-8FDF-45A1D3011156}" dt="2020-04-08T10:11:24.273" v="675" actId="1076"/>
          <ac:spMkLst>
            <pc:docMk/>
            <pc:sldMk cId="1195478251" sldId="265"/>
            <ac:spMk id="2" creationId="{5EC4B515-6363-4D77-A181-C594C05A0514}"/>
          </ac:spMkLst>
        </pc:spChg>
        <pc:spChg chg="mod">
          <ac:chgData name="Eloise Heasman" userId="bd552c4393bffeba" providerId="LiveId" clId="{2EE880A8-25AF-43A5-8FDF-45A1D3011156}" dt="2020-04-08T10:12:44.452" v="687" actId="207"/>
          <ac:spMkLst>
            <pc:docMk/>
            <pc:sldMk cId="1195478251" sldId="265"/>
            <ac:spMk id="3" creationId="{7206EE2E-C988-4596-B3AD-CE15E92627B2}"/>
          </ac:spMkLst>
        </pc:spChg>
        <pc:picChg chg="add mod">
          <ac:chgData name="Eloise Heasman" userId="bd552c4393bffeba" providerId="LiveId" clId="{2EE880A8-25AF-43A5-8FDF-45A1D3011156}" dt="2020-04-08T10:11:29.162" v="677" actId="1076"/>
          <ac:picMkLst>
            <pc:docMk/>
            <pc:sldMk cId="1195478251" sldId="265"/>
            <ac:picMk id="8194" creationId="{E43813FF-2ACA-4E5E-958A-7E42977145E6}"/>
          </ac:picMkLst>
        </pc:picChg>
      </pc:sldChg>
      <pc:sldChg chg="addSp modSp">
        <pc:chgData name="Eloise Heasman" userId="bd552c4393bffeba" providerId="LiveId" clId="{2EE880A8-25AF-43A5-8FDF-45A1D3011156}" dt="2020-04-08T10:19:43.431" v="706" actId="1076"/>
        <pc:sldMkLst>
          <pc:docMk/>
          <pc:sldMk cId="3003908226" sldId="266"/>
        </pc:sldMkLst>
        <pc:spChg chg="mod">
          <ac:chgData name="Eloise Heasman" userId="bd552c4393bffeba" providerId="LiveId" clId="{2EE880A8-25AF-43A5-8FDF-45A1D3011156}" dt="2020-04-08T10:12:57.207" v="692" actId="122"/>
          <ac:spMkLst>
            <pc:docMk/>
            <pc:sldMk cId="3003908226" sldId="266"/>
            <ac:spMk id="2" creationId="{5A7C2908-5812-43D7-9472-734AAFDF23B4}"/>
          </ac:spMkLst>
        </pc:spChg>
        <pc:spChg chg="mod">
          <ac:chgData name="Eloise Heasman" userId="bd552c4393bffeba" providerId="LiveId" clId="{2EE880A8-25AF-43A5-8FDF-45A1D3011156}" dt="2020-04-08T10:18:59.870" v="703" actId="14100"/>
          <ac:spMkLst>
            <pc:docMk/>
            <pc:sldMk cId="3003908226" sldId="266"/>
            <ac:spMk id="3" creationId="{378DF971-C4AE-4D39-89C3-A8CBD2CAF637}"/>
          </ac:spMkLst>
        </pc:spChg>
        <pc:picChg chg="add mod">
          <ac:chgData name="Eloise Heasman" userId="bd552c4393bffeba" providerId="LiveId" clId="{2EE880A8-25AF-43A5-8FDF-45A1D3011156}" dt="2020-04-08T10:19:43.431" v="706" actId="1076"/>
          <ac:picMkLst>
            <pc:docMk/>
            <pc:sldMk cId="3003908226" sldId="266"/>
            <ac:picMk id="9218" creationId="{581F02D0-06B8-4072-A209-028845C0194D}"/>
          </ac:picMkLst>
        </pc:picChg>
      </pc:sldChg>
      <pc:sldChg chg="addSp modSp">
        <pc:chgData name="Eloise Heasman" userId="bd552c4393bffeba" providerId="LiveId" clId="{2EE880A8-25AF-43A5-8FDF-45A1D3011156}" dt="2020-04-08T10:21:28.922" v="723" actId="207"/>
        <pc:sldMkLst>
          <pc:docMk/>
          <pc:sldMk cId="1720611433" sldId="267"/>
        </pc:sldMkLst>
        <pc:spChg chg="mod">
          <ac:chgData name="Eloise Heasman" userId="bd552c4393bffeba" providerId="LiveId" clId="{2EE880A8-25AF-43A5-8FDF-45A1D3011156}" dt="2020-04-08T10:19:55.951" v="711" actId="1076"/>
          <ac:spMkLst>
            <pc:docMk/>
            <pc:sldMk cId="1720611433" sldId="267"/>
            <ac:spMk id="2" creationId="{F2BC3255-42D4-4752-9C4F-497B39A61D84}"/>
          </ac:spMkLst>
        </pc:spChg>
        <pc:spChg chg="mod">
          <ac:chgData name="Eloise Heasman" userId="bd552c4393bffeba" providerId="LiveId" clId="{2EE880A8-25AF-43A5-8FDF-45A1D3011156}" dt="2020-04-08T10:21:28.922" v="723" actId="207"/>
          <ac:spMkLst>
            <pc:docMk/>
            <pc:sldMk cId="1720611433" sldId="267"/>
            <ac:spMk id="3" creationId="{4F1681A3-CAD2-44FA-B911-9488B3E6DFE3}"/>
          </ac:spMkLst>
        </pc:spChg>
        <pc:picChg chg="add mod">
          <ac:chgData name="Eloise Heasman" userId="bd552c4393bffeba" providerId="LiveId" clId="{2EE880A8-25AF-43A5-8FDF-45A1D3011156}" dt="2020-04-08T10:20:59.396" v="720" actId="1076"/>
          <ac:picMkLst>
            <pc:docMk/>
            <pc:sldMk cId="1720611433" sldId="267"/>
            <ac:picMk id="10242" creationId="{E44BED47-B5DC-44F8-82DC-C1B7EC07B9F8}"/>
          </ac:picMkLst>
        </pc:picChg>
      </pc:sldChg>
      <pc:sldChg chg="modSp">
        <pc:chgData name="Eloise Heasman" userId="bd552c4393bffeba" providerId="LiveId" clId="{2EE880A8-25AF-43A5-8FDF-45A1D3011156}" dt="2020-04-08T10:38:09.605" v="920" actId="1076"/>
        <pc:sldMkLst>
          <pc:docMk/>
          <pc:sldMk cId="539773797" sldId="268"/>
        </pc:sldMkLst>
        <pc:spChg chg="mod">
          <ac:chgData name="Eloise Heasman" userId="bd552c4393bffeba" providerId="LiveId" clId="{2EE880A8-25AF-43A5-8FDF-45A1D3011156}" dt="2020-04-08T10:38:09.605" v="920" actId="1076"/>
          <ac:spMkLst>
            <pc:docMk/>
            <pc:sldMk cId="539773797" sldId="268"/>
            <ac:spMk id="2" creationId="{A2AEC97B-5A43-4123-B76A-E15FE578446A}"/>
          </ac:spMkLst>
        </pc:spChg>
        <pc:spChg chg="mod">
          <ac:chgData name="Eloise Heasman" userId="bd552c4393bffeba" providerId="LiveId" clId="{2EE880A8-25AF-43A5-8FDF-45A1D3011156}" dt="2020-04-08T10:38:02.710" v="918" actId="14100"/>
          <ac:spMkLst>
            <pc:docMk/>
            <pc:sldMk cId="539773797" sldId="268"/>
            <ac:spMk id="3" creationId="{09123758-BA86-4D09-969C-2AE95B585348}"/>
          </ac:spMkLst>
        </pc:spChg>
      </pc:sldChg>
      <pc:sldChg chg="addSp modSp">
        <pc:chgData name="Eloise Heasman" userId="bd552c4393bffeba" providerId="LiveId" clId="{2EE880A8-25AF-43A5-8FDF-45A1D3011156}" dt="2020-04-08T10:39:23.403" v="929" actId="14100"/>
        <pc:sldMkLst>
          <pc:docMk/>
          <pc:sldMk cId="4208756290" sldId="269"/>
        </pc:sldMkLst>
        <pc:spChg chg="mod">
          <ac:chgData name="Eloise Heasman" userId="bd552c4393bffeba" providerId="LiveId" clId="{2EE880A8-25AF-43A5-8FDF-45A1D3011156}" dt="2020-04-08T10:38:52.219" v="923" actId="1076"/>
          <ac:spMkLst>
            <pc:docMk/>
            <pc:sldMk cId="4208756290" sldId="269"/>
            <ac:spMk id="2" creationId="{4DB34BF3-2470-488B-BDAC-1124C7750A24}"/>
          </ac:spMkLst>
        </pc:spChg>
        <pc:spChg chg="mod">
          <ac:chgData name="Eloise Heasman" userId="bd552c4393bffeba" providerId="LiveId" clId="{2EE880A8-25AF-43A5-8FDF-45A1D3011156}" dt="2020-04-08T10:39:23.403" v="929" actId="14100"/>
          <ac:spMkLst>
            <pc:docMk/>
            <pc:sldMk cId="4208756290" sldId="269"/>
            <ac:spMk id="3" creationId="{2692CF5A-FE95-4E71-BA3C-7FCB95D92875}"/>
          </ac:spMkLst>
        </pc:spChg>
        <pc:picChg chg="add mod">
          <ac:chgData name="Eloise Heasman" userId="bd552c4393bffeba" providerId="LiveId" clId="{2EE880A8-25AF-43A5-8FDF-45A1D3011156}" dt="2020-04-08T10:39:21.231" v="928" actId="1076"/>
          <ac:picMkLst>
            <pc:docMk/>
            <pc:sldMk cId="4208756290" sldId="269"/>
            <ac:picMk id="16386" creationId="{53A8BC4C-C4D8-4DF0-946F-E200E8BA8177}"/>
          </ac:picMkLst>
        </pc:picChg>
      </pc:sldChg>
      <pc:sldChg chg="modSp">
        <pc:chgData name="Eloise Heasman" userId="bd552c4393bffeba" providerId="LiveId" clId="{2EE880A8-25AF-43A5-8FDF-45A1D3011156}" dt="2020-04-08T10:39:37.138" v="932" actId="1076"/>
        <pc:sldMkLst>
          <pc:docMk/>
          <pc:sldMk cId="2302234222" sldId="270"/>
        </pc:sldMkLst>
        <pc:spChg chg="mod">
          <ac:chgData name="Eloise Heasman" userId="bd552c4393bffeba" providerId="LiveId" clId="{2EE880A8-25AF-43A5-8FDF-45A1D3011156}" dt="2020-04-08T10:39:37.138" v="932" actId="1076"/>
          <ac:spMkLst>
            <pc:docMk/>
            <pc:sldMk cId="2302234222" sldId="270"/>
            <ac:spMk id="2" creationId="{B1601EE4-3744-4DBE-BE6F-8790DD0FF8C7}"/>
          </ac:spMkLst>
        </pc:spChg>
        <pc:spChg chg="mod">
          <ac:chgData name="Eloise Heasman" userId="bd552c4393bffeba" providerId="LiveId" clId="{2EE880A8-25AF-43A5-8FDF-45A1D3011156}" dt="2020-04-08T10:39:31.093" v="931" actId="403"/>
          <ac:spMkLst>
            <pc:docMk/>
            <pc:sldMk cId="2302234222" sldId="270"/>
            <ac:spMk id="3" creationId="{37A0C5AB-65D5-4FC4-BA8F-35B5B017E899}"/>
          </ac:spMkLst>
        </pc:spChg>
      </pc:sldChg>
      <pc:sldChg chg="addSp modSp">
        <pc:chgData name="Eloise Heasman" userId="bd552c4393bffeba" providerId="LiveId" clId="{2EE880A8-25AF-43A5-8FDF-45A1D3011156}" dt="2020-04-08T10:40:09.649" v="935" actId="1076"/>
        <pc:sldMkLst>
          <pc:docMk/>
          <pc:sldMk cId="1605914152" sldId="271"/>
        </pc:sldMkLst>
        <pc:spChg chg="mod">
          <ac:chgData name="Eloise Heasman" userId="bd552c4393bffeba" providerId="LiveId" clId="{2EE880A8-25AF-43A5-8FDF-45A1D3011156}" dt="2020-04-08T10:27:10.665" v="796" actId="1076"/>
          <ac:spMkLst>
            <pc:docMk/>
            <pc:sldMk cId="1605914152" sldId="271"/>
            <ac:spMk id="2" creationId="{8E04A14D-1827-4DAE-8BD3-B12467F95587}"/>
          </ac:spMkLst>
        </pc:spChg>
        <pc:spChg chg="mod">
          <ac:chgData name="Eloise Heasman" userId="bd552c4393bffeba" providerId="LiveId" clId="{2EE880A8-25AF-43A5-8FDF-45A1D3011156}" dt="2020-04-08T10:27:39.762" v="802" actId="207"/>
          <ac:spMkLst>
            <pc:docMk/>
            <pc:sldMk cId="1605914152" sldId="271"/>
            <ac:spMk id="3" creationId="{64283771-17E6-4BDF-9217-271CAA60DF5C}"/>
          </ac:spMkLst>
        </pc:spChg>
        <pc:picChg chg="add mod">
          <ac:chgData name="Eloise Heasman" userId="bd552c4393bffeba" providerId="LiveId" clId="{2EE880A8-25AF-43A5-8FDF-45A1D3011156}" dt="2020-04-08T10:40:09.649" v="935" actId="1076"/>
          <ac:picMkLst>
            <pc:docMk/>
            <pc:sldMk cId="1605914152" sldId="271"/>
            <ac:picMk id="17410" creationId="{F4B5F866-A02C-4785-BF35-B6FB65F1AB32}"/>
          </ac:picMkLst>
        </pc:picChg>
      </pc:sldChg>
      <pc:sldChg chg="modSp">
        <pc:chgData name="Eloise Heasman" userId="bd552c4393bffeba" providerId="LiveId" clId="{2EE880A8-25AF-43A5-8FDF-45A1D3011156}" dt="2020-04-08T10:30:35.178" v="862" actId="20577"/>
        <pc:sldMkLst>
          <pc:docMk/>
          <pc:sldMk cId="575344356" sldId="272"/>
        </pc:sldMkLst>
        <pc:spChg chg="mod">
          <ac:chgData name="Eloise Heasman" userId="bd552c4393bffeba" providerId="LiveId" clId="{2EE880A8-25AF-43A5-8FDF-45A1D3011156}" dt="2020-04-08T10:30:35.178" v="862" actId="20577"/>
          <ac:spMkLst>
            <pc:docMk/>
            <pc:sldMk cId="575344356" sldId="272"/>
            <ac:spMk id="2" creationId="{F9C05311-ADD3-433E-AAE9-51B0F91D458A}"/>
          </ac:spMkLst>
        </pc:spChg>
        <pc:spChg chg="mod">
          <ac:chgData name="Eloise Heasman" userId="bd552c4393bffeba" providerId="LiveId" clId="{2EE880A8-25AF-43A5-8FDF-45A1D3011156}" dt="2020-04-08T10:29:46.264" v="832" actId="207"/>
          <ac:spMkLst>
            <pc:docMk/>
            <pc:sldMk cId="575344356" sldId="272"/>
            <ac:spMk id="3" creationId="{1AE6658D-FA43-4BA0-8E3D-09A33CBB3292}"/>
          </ac:spMkLst>
        </pc:spChg>
      </pc:sldChg>
      <pc:sldChg chg="addSp modSp">
        <pc:chgData name="Eloise Heasman" userId="bd552c4393bffeba" providerId="LiveId" clId="{2EE880A8-25AF-43A5-8FDF-45A1D3011156}" dt="2020-04-08T10:32:24.285" v="878" actId="207"/>
        <pc:sldMkLst>
          <pc:docMk/>
          <pc:sldMk cId="374970327" sldId="273"/>
        </pc:sldMkLst>
        <pc:spChg chg="mod">
          <ac:chgData name="Eloise Heasman" userId="bd552c4393bffeba" providerId="LiveId" clId="{2EE880A8-25AF-43A5-8FDF-45A1D3011156}" dt="2020-04-08T10:29:58.083" v="835" actId="1076"/>
          <ac:spMkLst>
            <pc:docMk/>
            <pc:sldMk cId="374970327" sldId="273"/>
            <ac:spMk id="2" creationId="{9CDD378D-6169-466B-8B12-A2BAB34B44D3}"/>
          </ac:spMkLst>
        </pc:spChg>
        <pc:spChg chg="mod">
          <ac:chgData name="Eloise Heasman" userId="bd552c4393bffeba" providerId="LiveId" clId="{2EE880A8-25AF-43A5-8FDF-45A1D3011156}" dt="2020-04-08T10:32:24.285" v="878" actId="207"/>
          <ac:spMkLst>
            <pc:docMk/>
            <pc:sldMk cId="374970327" sldId="273"/>
            <ac:spMk id="3" creationId="{5A6D457D-D577-4169-BBC8-2A3E9A393E78}"/>
          </ac:spMkLst>
        </pc:spChg>
        <pc:picChg chg="add mod">
          <ac:chgData name="Eloise Heasman" userId="bd552c4393bffeba" providerId="LiveId" clId="{2EE880A8-25AF-43A5-8FDF-45A1D3011156}" dt="2020-04-08T10:31:27.320" v="868" actId="1076"/>
          <ac:picMkLst>
            <pc:docMk/>
            <pc:sldMk cId="374970327" sldId="273"/>
            <ac:picMk id="11266" creationId="{3E3F502C-2462-491D-9177-27D94310A9DB}"/>
          </ac:picMkLst>
        </pc:picChg>
        <pc:picChg chg="add mod">
          <ac:chgData name="Eloise Heasman" userId="bd552c4393bffeba" providerId="LiveId" clId="{2EE880A8-25AF-43A5-8FDF-45A1D3011156}" dt="2020-04-08T10:31:34.303" v="872" actId="1076"/>
          <ac:picMkLst>
            <pc:docMk/>
            <pc:sldMk cId="374970327" sldId="273"/>
            <ac:picMk id="11268" creationId="{C19D5F4C-55F5-4C11-B979-1224411F500B}"/>
          </ac:picMkLst>
        </pc:picChg>
      </pc:sldChg>
      <pc:sldChg chg="modSp">
        <pc:chgData name="Eloise Heasman" userId="bd552c4393bffeba" providerId="LiveId" clId="{2EE880A8-25AF-43A5-8FDF-45A1D3011156}" dt="2020-04-08T10:34:23.700" v="900" actId="207"/>
        <pc:sldMkLst>
          <pc:docMk/>
          <pc:sldMk cId="2785187010" sldId="274"/>
        </pc:sldMkLst>
        <pc:spChg chg="mod">
          <ac:chgData name="Eloise Heasman" userId="bd552c4393bffeba" providerId="LiveId" clId="{2EE880A8-25AF-43A5-8FDF-45A1D3011156}" dt="2020-04-08T10:32:41.100" v="881" actId="1076"/>
          <ac:spMkLst>
            <pc:docMk/>
            <pc:sldMk cId="2785187010" sldId="274"/>
            <ac:spMk id="2" creationId="{F960EB38-C554-476B-94D0-5DE68DF501BA}"/>
          </ac:spMkLst>
        </pc:spChg>
        <pc:spChg chg="mod">
          <ac:chgData name="Eloise Heasman" userId="bd552c4393bffeba" providerId="LiveId" clId="{2EE880A8-25AF-43A5-8FDF-45A1D3011156}" dt="2020-04-08T10:34:23.700" v="900" actId="207"/>
          <ac:spMkLst>
            <pc:docMk/>
            <pc:sldMk cId="2785187010" sldId="274"/>
            <ac:spMk id="3" creationId="{764350F7-2CFD-4A50-8056-FE149B2EE671}"/>
          </ac:spMkLst>
        </pc:spChg>
      </pc:sldChg>
      <pc:sldChg chg="addSp delSp modSp">
        <pc:chgData name="Eloise Heasman" userId="bd552c4393bffeba" providerId="LiveId" clId="{2EE880A8-25AF-43A5-8FDF-45A1D3011156}" dt="2020-04-08T10:35:43.715" v="905" actId="1076"/>
        <pc:sldMkLst>
          <pc:docMk/>
          <pc:sldMk cId="788333757" sldId="276"/>
        </pc:sldMkLst>
        <pc:spChg chg="mod">
          <ac:chgData name="Eloise Heasman" userId="bd552c4393bffeba" providerId="LiveId" clId="{2EE880A8-25AF-43A5-8FDF-45A1D3011156}" dt="2020-04-08T09:31:54.299" v="23" actId="27636"/>
          <ac:spMkLst>
            <pc:docMk/>
            <pc:sldMk cId="788333757" sldId="276"/>
            <ac:spMk id="3" creationId="{D144A0F9-40FA-4CCC-810E-895BB06788F5}"/>
          </ac:spMkLst>
        </pc:spChg>
        <pc:picChg chg="add del mod">
          <ac:chgData name="Eloise Heasman" userId="bd552c4393bffeba" providerId="LiveId" clId="{2EE880A8-25AF-43A5-8FDF-45A1D3011156}" dt="2020-04-08T09:31:50.129" v="21" actId="478"/>
          <ac:picMkLst>
            <pc:docMk/>
            <pc:sldMk cId="788333757" sldId="276"/>
            <ac:picMk id="1026" creationId="{0D97333F-157A-41A1-A277-55BB498CD1A9}"/>
          </ac:picMkLst>
        </pc:picChg>
        <pc:picChg chg="add mod">
          <ac:chgData name="Eloise Heasman" userId="bd552c4393bffeba" providerId="LiveId" clId="{2EE880A8-25AF-43A5-8FDF-45A1D3011156}" dt="2020-04-08T10:35:43.715" v="905" actId="1076"/>
          <ac:picMkLst>
            <pc:docMk/>
            <pc:sldMk cId="788333757" sldId="276"/>
            <ac:picMk id="1028" creationId="{3E32ECAA-D627-4269-B2B8-70ABE28C27A7}"/>
          </ac:picMkLst>
        </pc:picChg>
      </pc:sldChg>
      <pc:sldChg chg="addSp modSp">
        <pc:chgData name="Eloise Heasman" userId="bd552c4393bffeba" providerId="LiveId" clId="{2EE880A8-25AF-43A5-8FDF-45A1D3011156}" dt="2020-04-08T09:34:11.791" v="171" actId="20577"/>
        <pc:sldMkLst>
          <pc:docMk/>
          <pc:sldMk cId="2576046979" sldId="277"/>
        </pc:sldMkLst>
        <pc:spChg chg="mod">
          <ac:chgData name="Eloise Heasman" userId="bd552c4393bffeba" providerId="LiveId" clId="{2EE880A8-25AF-43A5-8FDF-45A1D3011156}" dt="2020-04-08T09:34:11.791" v="171" actId="20577"/>
          <ac:spMkLst>
            <pc:docMk/>
            <pc:sldMk cId="2576046979" sldId="277"/>
            <ac:spMk id="3" creationId="{C9F2877F-2827-4C55-890A-E38ED62FFF42}"/>
          </ac:spMkLst>
        </pc:spChg>
        <pc:picChg chg="add">
          <ac:chgData name="Eloise Heasman" userId="bd552c4393bffeba" providerId="LiveId" clId="{2EE880A8-25AF-43A5-8FDF-45A1D3011156}" dt="2020-04-08T09:31:58.502" v="24"/>
          <ac:picMkLst>
            <pc:docMk/>
            <pc:sldMk cId="2576046979" sldId="277"/>
            <ac:picMk id="4" creationId="{080968BD-4C70-4D6C-9FA1-5C8282453485}"/>
          </ac:picMkLst>
        </pc:picChg>
      </pc:sldChg>
      <pc:sldChg chg="addSp modSp">
        <pc:chgData name="Eloise Heasman" userId="bd552c4393bffeba" providerId="LiveId" clId="{2EE880A8-25AF-43A5-8FDF-45A1D3011156}" dt="2020-04-08T10:36:36.804" v="910" actId="1076"/>
        <pc:sldMkLst>
          <pc:docMk/>
          <pc:sldMk cId="178592104" sldId="278"/>
        </pc:sldMkLst>
        <pc:spChg chg="mod">
          <ac:chgData name="Eloise Heasman" userId="bd552c4393bffeba" providerId="LiveId" clId="{2EE880A8-25AF-43A5-8FDF-45A1D3011156}" dt="2020-04-08T09:35:04.204" v="176" actId="207"/>
          <ac:spMkLst>
            <pc:docMk/>
            <pc:sldMk cId="178592104" sldId="278"/>
            <ac:spMk id="3" creationId="{B6886415-E615-4E42-BDC6-C4D8DA8CFF72}"/>
          </ac:spMkLst>
        </pc:spChg>
        <pc:picChg chg="add mod">
          <ac:chgData name="Eloise Heasman" userId="bd552c4393bffeba" providerId="LiveId" clId="{2EE880A8-25AF-43A5-8FDF-45A1D3011156}" dt="2020-04-08T10:36:36.804" v="910" actId="1076"/>
          <ac:picMkLst>
            <pc:docMk/>
            <pc:sldMk cId="178592104" sldId="278"/>
            <ac:picMk id="13314" creationId="{48834C56-F784-4C9F-9225-D1B8431C136F}"/>
          </ac:picMkLst>
        </pc:picChg>
      </pc:sldChg>
      <pc:sldChg chg="addSp modSp">
        <pc:chgData name="Eloise Heasman" userId="bd552c4393bffeba" providerId="LiveId" clId="{2EE880A8-25AF-43A5-8FDF-45A1D3011156}" dt="2020-04-08T10:34:50.472" v="902" actId="1076"/>
        <pc:sldMkLst>
          <pc:docMk/>
          <pc:sldMk cId="3598755869" sldId="279"/>
        </pc:sldMkLst>
        <pc:spChg chg="mod">
          <ac:chgData name="Eloise Heasman" userId="bd552c4393bffeba" providerId="LiveId" clId="{2EE880A8-25AF-43A5-8FDF-45A1D3011156}" dt="2020-04-08T09:31:29.744" v="18" actId="20577"/>
          <ac:spMkLst>
            <pc:docMk/>
            <pc:sldMk cId="3598755869" sldId="279"/>
            <ac:spMk id="3" creationId="{A7371EC8-686A-4214-AC28-919C26C9A81B}"/>
          </ac:spMkLst>
        </pc:spChg>
        <pc:picChg chg="add mod">
          <ac:chgData name="Eloise Heasman" userId="bd552c4393bffeba" providerId="LiveId" clId="{2EE880A8-25AF-43A5-8FDF-45A1D3011156}" dt="2020-04-08T10:34:50.472" v="902" actId="1076"/>
          <ac:picMkLst>
            <pc:docMk/>
            <pc:sldMk cId="3598755869" sldId="279"/>
            <ac:picMk id="12290" creationId="{F5CD0036-D61B-4974-947B-BD3BFDB07AB4}"/>
          </ac:picMkLst>
        </pc:picChg>
      </pc:sldChg>
      <pc:sldChg chg="modSp add">
        <pc:chgData name="Eloise Heasman" userId="bd552c4393bffeba" providerId="LiveId" clId="{2EE880A8-25AF-43A5-8FDF-45A1D3011156}" dt="2020-04-08T09:56:33.781" v="479" actId="207"/>
        <pc:sldMkLst>
          <pc:docMk/>
          <pc:sldMk cId="102700277" sldId="280"/>
        </pc:sldMkLst>
        <pc:spChg chg="mod">
          <ac:chgData name="Eloise Heasman" userId="bd552c4393bffeba" providerId="LiveId" clId="{2EE880A8-25AF-43A5-8FDF-45A1D3011156}" dt="2020-04-08T09:51:11.056" v="421" actId="27636"/>
          <ac:spMkLst>
            <pc:docMk/>
            <pc:sldMk cId="102700277" sldId="280"/>
            <ac:spMk id="2" creationId="{6B208D9D-7A2E-4CCD-A463-DF2315982FCE}"/>
          </ac:spMkLst>
        </pc:spChg>
        <pc:spChg chg="mod">
          <ac:chgData name="Eloise Heasman" userId="bd552c4393bffeba" providerId="LiveId" clId="{2EE880A8-25AF-43A5-8FDF-45A1D3011156}" dt="2020-04-08T09:56:33.781" v="479" actId="207"/>
          <ac:spMkLst>
            <pc:docMk/>
            <pc:sldMk cId="102700277" sldId="280"/>
            <ac:spMk id="3" creationId="{D9F30C47-9457-445D-B55F-1E59A25CB2C9}"/>
          </ac:spMkLst>
        </pc:spChg>
      </pc:sldChg>
      <pc:sldChg chg="add del">
        <pc:chgData name="Eloise Heasman" userId="bd552c4393bffeba" providerId="LiveId" clId="{2EE880A8-25AF-43A5-8FDF-45A1D3011156}" dt="2020-04-08T09:51:00.761" v="416"/>
        <pc:sldMkLst>
          <pc:docMk/>
          <pc:sldMk cId="1210673802" sldId="281"/>
        </pc:sldMkLst>
      </pc:sldChg>
      <pc:sldChg chg="modSp add">
        <pc:chgData name="Eloise Heasman" userId="bd552c4393bffeba" providerId="LiveId" clId="{2EE880A8-25AF-43A5-8FDF-45A1D3011156}" dt="2020-04-08T09:58:32.325" v="491" actId="207"/>
        <pc:sldMkLst>
          <pc:docMk/>
          <pc:sldMk cId="3051203158" sldId="281"/>
        </pc:sldMkLst>
        <pc:spChg chg="mod">
          <ac:chgData name="Eloise Heasman" userId="bd552c4393bffeba" providerId="LiveId" clId="{2EE880A8-25AF-43A5-8FDF-45A1D3011156}" dt="2020-04-08T09:51:28.664" v="434" actId="20577"/>
          <ac:spMkLst>
            <pc:docMk/>
            <pc:sldMk cId="3051203158" sldId="281"/>
            <ac:spMk id="2" creationId="{48737C87-93F1-4E06-B299-40E680D4E53B}"/>
          </ac:spMkLst>
        </pc:spChg>
        <pc:spChg chg="mod">
          <ac:chgData name="Eloise Heasman" userId="bd552c4393bffeba" providerId="LiveId" clId="{2EE880A8-25AF-43A5-8FDF-45A1D3011156}" dt="2020-04-08T09:58:32.325" v="491" actId="207"/>
          <ac:spMkLst>
            <pc:docMk/>
            <pc:sldMk cId="3051203158" sldId="281"/>
            <ac:spMk id="3" creationId="{4D74BBC5-C344-4F43-9A47-BC09401FB889}"/>
          </ac:spMkLst>
        </pc:spChg>
      </pc:sldChg>
      <pc:sldChg chg="addSp modSp add">
        <pc:chgData name="Eloise Heasman" userId="bd552c4393bffeba" providerId="LiveId" clId="{2EE880A8-25AF-43A5-8FDF-45A1D3011156}" dt="2020-04-08T10:37:51.555" v="917" actId="1076"/>
        <pc:sldMkLst>
          <pc:docMk/>
          <pc:sldMk cId="896939643" sldId="282"/>
        </pc:sldMkLst>
        <pc:spChg chg="mod">
          <ac:chgData name="Eloise Heasman" userId="bd552c4393bffeba" providerId="LiveId" clId="{2EE880A8-25AF-43A5-8FDF-45A1D3011156}" dt="2020-04-08T10:04:52.608" v="594" actId="20577"/>
          <ac:spMkLst>
            <pc:docMk/>
            <pc:sldMk cId="896939643" sldId="282"/>
            <ac:spMk id="2" creationId="{6FD6BF6D-E0DA-42E6-B868-C2858136D201}"/>
          </ac:spMkLst>
        </pc:spChg>
        <pc:spChg chg="mod">
          <ac:chgData name="Eloise Heasman" userId="bd552c4393bffeba" providerId="LiveId" clId="{2EE880A8-25AF-43A5-8FDF-45A1D3011156}" dt="2020-04-08T10:07:23.791" v="614" actId="207"/>
          <ac:spMkLst>
            <pc:docMk/>
            <pc:sldMk cId="896939643" sldId="282"/>
            <ac:spMk id="3" creationId="{81638AE3-B9EB-4F7F-A101-CFBF1106119B}"/>
          </ac:spMkLst>
        </pc:spChg>
        <pc:picChg chg="add mod">
          <ac:chgData name="Eloise Heasman" userId="bd552c4393bffeba" providerId="LiveId" clId="{2EE880A8-25AF-43A5-8FDF-45A1D3011156}" dt="2020-04-08T10:37:51.555" v="917" actId="1076"/>
          <ac:picMkLst>
            <pc:docMk/>
            <pc:sldMk cId="896939643" sldId="282"/>
            <ac:picMk id="15362" creationId="{7A703292-E0F6-4046-9A3E-BC12E6C30412}"/>
          </ac:picMkLst>
        </pc:picChg>
      </pc:sldChg>
      <pc:sldChg chg="addSp modSp add">
        <pc:chgData name="Eloise Heasman" userId="bd552c4393bffeba" providerId="LiveId" clId="{2EE880A8-25AF-43A5-8FDF-45A1D3011156}" dt="2020-04-08T10:37:16" v="914" actId="1076"/>
        <pc:sldMkLst>
          <pc:docMk/>
          <pc:sldMk cId="1343007786" sldId="283"/>
        </pc:sldMkLst>
        <pc:spChg chg="mod">
          <ac:chgData name="Eloise Heasman" userId="bd552c4393bffeba" providerId="LiveId" clId="{2EE880A8-25AF-43A5-8FDF-45A1D3011156}" dt="2020-04-08T10:04:43.328" v="580" actId="27636"/>
          <ac:spMkLst>
            <pc:docMk/>
            <pc:sldMk cId="1343007786" sldId="283"/>
            <ac:spMk id="2" creationId="{0F651516-33E1-4738-AB97-B2D7BF4D64D5}"/>
          </ac:spMkLst>
        </pc:spChg>
        <pc:spChg chg="mod">
          <ac:chgData name="Eloise Heasman" userId="bd552c4393bffeba" providerId="LiveId" clId="{2EE880A8-25AF-43A5-8FDF-45A1D3011156}" dt="2020-04-08T10:06:39.880" v="609" actId="207"/>
          <ac:spMkLst>
            <pc:docMk/>
            <pc:sldMk cId="1343007786" sldId="283"/>
            <ac:spMk id="3" creationId="{E2E8D509-EE1F-4EC6-815C-971A7B1119C3}"/>
          </ac:spMkLst>
        </pc:spChg>
        <pc:picChg chg="add mod">
          <ac:chgData name="Eloise Heasman" userId="bd552c4393bffeba" providerId="LiveId" clId="{2EE880A8-25AF-43A5-8FDF-45A1D3011156}" dt="2020-04-08T10:37:16" v="914" actId="1076"/>
          <ac:picMkLst>
            <pc:docMk/>
            <pc:sldMk cId="1343007786" sldId="283"/>
            <ac:picMk id="14338" creationId="{68DF08BF-CDE2-44F2-B0AD-C975E6AACBE9}"/>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92B8E0E8-C76C-40B4-B84B-DE39A4C72076}" type="datetimeFigureOut">
              <a:rPr lang="en-GB" smtClean="0"/>
              <a:t>08/04/2020</a:t>
            </a:fld>
            <a:endParaRPr lang="en-GB"/>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GB"/>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0FA025A1-17C7-4666-A020-C95686573A5E}" type="slidenum">
              <a:rPr lang="en-GB" smtClean="0"/>
              <a:t>‹#›</a:t>
            </a:fld>
            <a:endParaRPr lang="en-GB"/>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322942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B8E0E8-C76C-40B4-B84B-DE39A4C72076}" type="datetimeFigureOut">
              <a:rPr lang="en-GB" smtClean="0"/>
              <a:t>08/04/2020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1404593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B8E0E8-C76C-40B4-B84B-DE39A4C72076}" type="datetimeFigureOut">
              <a:rPr lang="en-GB" smtClean="0"/>
              <a:t>08/04/2020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3243722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B8E0E8-C76C-40B4-B84B-DE39A4C72076}" type="datetimeFigureOut">
              <a:rPr lang="en-GB" smtClean="0"/>
              <a:t>08/04/2020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2894234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2B8E0E8-C76C-40B4-B84B-DE39A4C72076}" type="datetimeFigureOut">
              <a:rPr lang="en-GB" smtClean="0"/>
              <a:t>08/04/2020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3375026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B8E0E8-C76C-40B4-B84B-DE39A4C72076}" type="datetimeFigureOut">
              <a:rPr lang="en-GB" smtClean="0"/>
              <a:t>08/04/2020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18255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8E0E8-C76C-40B4-B84B-DE39A4C72076}" type="datetimeFigureOut">
              <a:rPr lang="en-GB" smtClean="0"/>
              <a:t>08/04/2020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3350329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B8E0E8-C76C-40B4-B84B-DE39A4C72076}" type="datetimeFigureOut">
              <a:rPr lang="en-GB" smtClean="0"/>
              <a:t>08/04/2020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562797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B8E0E8-C76C-40B4-B84B-DE39A4C72076}" type="datetimeFigureOut">
              <a:rPr lang="en-GB" smtClean="0"/>
              <a:t>08/04/2020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2439816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B8E0E8-C76C-40B4-B84B-DE39A4C72076}" type="datetimeFigureOut">
              <a:rPr lang="en-GB" smtClean="0"/>
              <a:t>08/04/2020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1891969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B8E0E8-C76C-40B4-B84B-DE39A4C72076}" type="datetimeFigureOut">
              <a:rPr lang="en-GB" smtClean="0"/>
              <a:t>08/04/2020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292819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B8E0E8-C76C-40B4-B84B-DE39A4C72076}" type="datetimeFigureOut">
              <a:rPr lang="en-GB" smtClean="0"/>
              <a:t>08/04/2020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A025A1-17C7-4666-A020-C95686573A5E}" type="slidenum">
              <a:rPr lang="en-GB" smtClean="0"/>
              <a:t>‹#›</a:t>
            </a:fld>
            <a:endParaRPr lang="en-GB"/>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692148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B8E0E8-C76C-40B4-B84B-DE39A4C72076}" type="datetimeFigureOut">
              <a:rPr lang="en-GB" smtClean="0"/>
              <a:t>08/04/2020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3188792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2B8E0E8-C76C-40B4-B84B-DE39A4C72076}" type="datetimeFigureOut">
              <a:rPr lang="en-GB" smtClean="0"/>
              <a:t>08/04/2020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1033404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2B8E0E8-C76C-40B4-B84B-DE39A4C72076}" type="datetimeFigureOut">
              <a:rPr lang="en-GB" smtClean="0"/>
              <a:t>08/04/2020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1785612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B8E0E8-C76C-40B4-B84B-DE39A4C72076}" type="datetimeFigureOut">
              <a:rPr lang="en-GB" smtClean="0"/>
              <a:t>08/04/2020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14989163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B8E0E8-C76C-40B4-B84B-DE39A4C72076}" type="datetimeFigureOut">
              <a:rPr lang="en-GB" smtClean="0"/>
              <a:t>08/04/2020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A025A1-17C7-4666-A020-C95686573A5E}" type="slidenum">
              <a:rPr lang="en-GB" smtClean="0"/>
              <a:t>‹#›</a:t>
            </a:fld>
            <a:endParaRPr lang="en-GB"/>
          </a:p>
        </p:txBody>
      </p:sp>
    </p:spTree>
    <p:extLst>
      <p:ext uri="{BB962C8B-B14F-4D97-AF65-F5344CB8AC3E}">
        <p14:creationId xmlns:p14="http://schemas.microsoft.com/office/powerpoint/2010/main" val="517666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92B8E0E8-C76C-40B4-B84B-DE39A4C72076}" type="datetimeFigureOut">
              <a:rPr lang="en-GB" smtClean="0"/>
              <a:t>08/04/2020</a:t>
            </a:fld>
            <a:endParaRPr lang="en-GB"/>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GB"/>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0FA025A1-17C7-4666-A020-C95686573A5E}" type="slidenum">
              <a:rPr lang="en-GB" smtClean="0"/>
              <a:t>‹#›</a:t>
            </a:fld>
            <a:endParaRPr lang="en-GB"/>
          </a:p>
        </p:txBody>
      </p:sp>
    </p:spTree>
    <p:extLst>
      <p:ext uri="{BB962C8B-B14F-4D97-AF65-F5344CB8AC3E}">
        <p14:creationId xmlns:p14="http://schemas.microsoft.com/office/powerpoint/2010/main" val="250427902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9F5C2F-1F62-42A7-93A8-576A4EB4DE7B}"/>
              </a:ext>
            </a:extLst>
          </p:cNvPr>
          <p:cNvSpPr>
            <a:spLocks noGrp="1"/>
          </p:cNvSpPr>
          <p:nvPr>
            <p:ph type="ctrTitle"/>
          </p:nvPr>
        </p:nvSpPr>
        <p:spPr/>
        <p:txBody>
          <a:bodyPr/>
          <a:lstStyle/>
          <a:p>
            <a:r>
              <a:rPr lang="en-GB" dirty="0"/>
              <a:t>The Daily Mirror</a:t>
            </a:r>
          </a:p>
        </p:txBody>
      </p:sp>
      <p:sp>
        <p:nvSpPr>
          <p:cNvPr id="3" name="TextBox 2">
            <a:extLst>
              <a:ext uri="{FF2B5EF4-FFF2-40B4-BE49-F238E27FC236}">
                <a16:creationId xmlns:a16="http://schemas.microsoft.com/office/drawing/2014/main" id="{93655F0B-A8F0-4BD4-94F2-83695CD7BF52}"/>
              </a:ext>
            </a:extLst>
          </p:cNvPr>
          <p:cNvSpPr txBox="1"/>
          <p:nvPr/>
        </p:nvSpPr>
        <p:spPr>
          <a:xfrm>
            <a:off x="8829555" y="3856810"/>
            <a:ext cx="6724889" cy="369332"/>
          </a:xfrm>
          <a:prstGeom prst="rect">
            <a:avLst/>
          </a:prstGeom>
          <a:noFill/>
        </p:spPr>
        <p:txBody>
          <a:bodyPr wrap="square" rtlCol="0">
            <a:spAutoFit/>
          </a:bodyPr>
          <a:lstStyle/>
          <a:p>
            <a:r>
              <a:rPr lang="en-GB" dirty="0"/>
              <a:t>Eloise Heasman-Ames</a:t>
            </a:r>
          </a:p>
        </p:txBody>
      </p:sp>
      <p:pic>
        <p:nvPicPr>
          <p:cNvPr id="4098" name="Picture 2" descr="Coulsdon A LEVEL MEDIA Y2 2018-19: Blog Task : Daily Mirror analysis">
            <a:extLst>
              <a:ext uri="{FF2B5EF4-FFF2-40B4-BE49-F238E27FC236}">
                <a16:creationId xmlns:a16="http://schemas.microsoft.com/office/drawing/2014/main" id="{6E5B52E5-F99C-4555-81F4-D2F9318C93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699" y="1000948"/>
            <a:ext cx="2948963" cy="3710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578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D5E4-78FE-4084-BD9C-C75C2AECC4F1}"/>
              </a:ext>
            </a:extLst>
          </p:cNvPr>
          <p:cNvSpPr>
            <a:spLocks noGrp="1"/>
          </p:cNvSpPr>
          <p:nvPr>
            <p:ph type="title"/>
          </p:nvPr>
        </p:nvSpPr>
        <p:spPr/>
        <p:txBody>
          <a:bodyPr/>
          <a:lstStyle/>
          <a:p>
            <a:r>
              <a:rPr lang="en-GB" dirty="0"/>
              <a:t>Industry context</a:t>
            </a:r>
          </a:p>
        </p:txBody>
      </p:sp>
      <p:sp>
        <p:nvSpPr>
          <p:cNvPr id="3" name="Content Placeholder 2">
            <a:extLst>
              <a:ext uri="{FF2B5EF4-FFF2-40B4-BE49-F238E27FC236}">
                <a16:creationId xmlns:a16="http://schemas.microsoft.com/office/drawing/2014/main" id="{A7371EC8-686A-4214-AC28-919C26C9A81B}"/>
              </a:ext>
            </a:extLst>
          </p:cNvPr>
          <p:cNvSpPr>
            <a:spLocks noGrp="1"/>
          </p:cNvSpPr>
          <p:nvPr>
            <p:ph sz="quarter" idx="13"/>
          </p:nvPr>
        </p:nvSpPr>
        <p:spPr>
          <a:xfrm>
            <a:off x="685800" y="1837766"/>
            <a:ext cx="10394707" cy="3536820"/>
          </a:xfrm>
        </p:spPr>
        <p:txBody>
          <a:bodyPr>
            <a:normAutofit fontScale="92500" lnSpcReduction="10000"/>
          </a:bodyPr>
          <a:lstStyle/>
          <a:p>
            <a:pPr marL="0" indent="0">
              <a:buNone/>
            </a:pPr>
            <a:r>
              <a:rPr lang="en-GB" dirty="0"/>
              <a:t>The Daily Mirror often employs </a:t>
            </a:r>
            <a:r>
              <a:rPr lang="en-GB" dirty="0">
                <a:solidFill>
                  <a:srgbClr val="FF0000"/>
                </a:solidFill>
              </a:rPr>
              <a:t>intertextuality</a:t>
            </a:r>
            <a:r>
              <a:rPr lang="en-GB" dirty="0"/>
              <a:t> and popular cultural images to better establish a connection to its largely “</a:t>
            </a:r>
            <a:r>
              <a:rPr lang="en-GB" dirty="0">
                <a:solidFill>
                  <a:srgbClr val="FF0000"/>
                </a:solidFill>
              </a:rPr>
              <a:t>mainstream” w/c readership</a:t>
            </a:r>
            <a:r>
              <a:rPr lang="en-GB" dirty="0"/>
              <a:t>, often repackaged as </a:t>
            </a:r>
            <a:r>
              <a:rPr lang="en-GB" dirty="0">
                <a:solidFill>
                  <a:srgbClr val="FF0000"/>
                </a:solidFill>
              </a:rPr>
              <a:t>parody</a:t>
            </a:r>
            <a:r>
              <a:rPr lang="en-GB" dirty="0"/>
              <a:t>. It assumes that it’s audience are media “savvy” and are well versed in aspects of popular culture enough to </a:t>
            </a:r>
            <a:r>
              <a:rPr lang="en-GB" dirty="0">
                <a:solidFill>
                  <a:srgbClr val="FF0000"/>
                </a:solidFill>
              </a:rPr>
              <a:t>recognise irony and sarcasm </a:t>
            </a:r>
            <a:r>
              <a:rPr lang="en-GB" dirty="0"/>
              <a:t>and often uses references to these other texts to exploit its own political and social agenda. Throughout its history the Daily Mirror has often employed Television and radio adverts broadcast during prime-time slots to further boost sales of their publication, consistently branding itself as the </a:t>
            </a:r>
            <a:r>
              <a:rPr lang="en-GB" dirty="0">
                <a:solidFill>
                  <a:srgbClr val="FF0000"/>
                </a:solidFill>
              </a:rPr>
              <a:t>“fun and youth orientated”</a:t>
            </a:r>
            <a:r>
              <a:rPr lang="en-GB" dirty="0"/>
              <a:t> alternative to the staid and stuffy news dissemination of its broadsheet competitors. The Daily Mirror has employed a series of promotions and competitions within its pages to offer the readership a more inclusive and appreciable relationship with its writers, editors and owners.</a:t>
            </a:r>
          </a:p>
          <a:p>
            <a:endParaRPr lang="en-GB" dirty="0"/>
          </a:p>
        </p:txBody>
      </p:sp>
      <p:pic>
        <p:nvPicPr>
          <p:cNvPr id="12290" name="Picture 2" descr="The Daily Mirror – Logos Download">
            <a:extLst>
              <a:ext uri="{FF2B5EF4-FFF2-40B4-BE49-F238E27FC236}">
                <a16:creationId xmlns:a16="http://schemas.microsoft.com/office/drawing/2014/main" id="{F5CD0036-D61B-4974-947B-BD3BFDB07A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7694" y="383675"/>
            <a:ext cx="3790950" cy="120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755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C835B-848E-4ECF-B577-715A48BC1A54}"/>
              </a:ext>
            </a:extLst>
          </p:cNvPr>
          <p:cNvSpPr>
            <a:spLocks noGrp="1"/>
          </p:cNvSpPr>
          <p:nvPr>
            <p:ph type="title"/>
          </p:nvPr>
        </p:nvSpPr>
        <p:spPr/>
        <p:txBody>
          <a:bodyPr/>
          <a:lstStyle/>
          <a:p>
            <a:r>
              <a:rPr lang="en-GB" dirty="0"/>
              <a:t>Product context</a:t>
            </a:r>
          </a:p>
        </p:txBody>
      </p:sp>
      <p:sp>
        <p:nvSpPr>
          <p:cNvPr id="3" name="Content Placeholder 2">
            <a:extLst>
              <a:ext uri="{FF2B5EF4-FFF2-40B4-BE49-F238E27FC236}">
                <a16:creationId xmlns:a16="http://schemas.microsoft.com/office/drawing/2014/main" id="{D144A0F9-40FA-4CCC-810E-895BB06788F5}"/>
              </a:ext>
            </a:extLst>
          </p:cNvPr>
          <p:cNvSpPr>
            <a:spLocks noGrp="1"/>
          </p:cNvSpPr>
          <p:nvPr>
            <p:ph sz="quarter" idx="13"/>
          </p:nvPr>
        </p:nvSpPr>
        <p:spPr>
          <a:xfrm>
            <a:off x="685800" y="1837765"/>
            <a:ext cx="11084442" cy="3935713"/>
          </a:xfrm>
        </p:spPr>
        <p:txBody>
          <a:bodyPr>
            <a:normAutofit fontScale="85000" lnSpcReduction="10000"/>
          </a:bodyPr>
          <a:lstStyle/>
          <a:p>
            <a:pPr marL="0" indent="0">
              <a:buNone/>
            </a:pPr>
            <a:r>
              <a:rPr lang="en-GB" dirty="0"/>
              <a:t>The Daily Mirror is a </a:t>
            </a:r>
            <a:r>
              <a:rPr lang="en-GB" dirty="0">
                <a:solidFill>
                  <a:srgbClr val="FF0000"/>
                </a:solidFill>
              </a:rPr>
              <a:t>British national mid market “Red-Top” daily Tabloid Newspaper </a:t>
            </a:r>
            <a:r>
              <a:rPr lang="en-GB" dirty="0"/>
              <a:t>established in </a:t>
            </a:r>
            <a:r>
              <a:rPr lang="en-GB" dirty="0">
                <a:solidFill>
                  <a:srgbClr val="FF0000"/>
                </a:solidFill>
              </a:rPr>
              <a:t>1903</a:t>
            </a:r>
            <a:r>
              <a:rPr lang="en-GB" dirty="0"/>
              <a:t> and aimed at a predominantly w/c readership, it follows a traditionally </a:t>
            </a:r>
            <a:r>
              <a:rPr lang="en-GB" dirty="0">
                <a:solidFill>
                  <a:srgbClr val="FF0000"/>
                </a:solidFill>
              </a:rPr>
              <a:t>left wing political stance</a:t>
            </a:r>
            <a:r>
              <a:rPr lang="en-GB" dirty="0"/>
              <a:t>. Many stories often written in a subjective manner promoting left wing values and strong associations to the British </a:t>
            </a:r>
            <a:r>
              <a:rPr lang="en-GB" dirty="0">
                <a:solidFill>
                  <a:srgbClr val="FF0000"/>
                </a:solidFill>
              </a:rPr>
              <a:t>Labour Party</a:t>
            </a:r>
            <a:r>
              <a:rPr lang="en-GB" dirty="0"/>
              <a:t>, especially during General Elections whilst firmly </a:t>
            </a:r>
            <a:r>
              <a:rPr lang="en-GB" dirty="0">
                <a:solidFill>
                  <a:srgbClr val="FF0000"/>
                </a:solidFill>
              </a:rPr>
              <a:t>supporting Britain’s exit from the EU</a:t>
            </a:r>
            <a:r>
              <a:rPr lang="en-GB" dirty="0"/>
              <a:t>. The Daily Mirror strongly support unionised rights for workers, are anti austerity and pro public funded service systems. This edition was published on March 13</a:t>
            </a:r>
            <a:r>
              <a:rPr lang="en-GB" baseline="30000" dirty="0"/>
              <a:t>th</a:t>
            </a:r>
            <a:r>
              <a:rPr lang="en-GB" dirty="0"/>
              <a:t>, 2019, after Theresa May had encountered another Commons defeat over her Brexit proposals. As a mostly left-wing newspaper, the Mirror has been </a:t>
            </a:r>
            <a:r>
              <a:rPr lang="en-GB" dirty="0">
                <a:solidFill>
                  <a:srgbClr val="FF0000"/>
                </a:solidFill>
              </a:rPr>
              <a:t>critical of the way the conservative govt. </a:t>
            </a:r>
            <a:r>
              <a:rPr lang="en-GB" dirty="0"/>
              <a:t>has been handling the Brexit negotiations. The Daily Mirror demonstrated an unequivocally oppositional response to Theresa May’s Brexit defeats in the House of Commons – and continued to portray her leadership of the Conservative Party until she subsequently stepped down months later where the political focus was somewhat replaced by the emerging search for the new Tory leader and the ensuing appointment of new PM – Boris Johnson. The Daily Mirror now markets itself as the “intelligent tabloid” claiming to offer thought provoking exclusive stories for the masses, supported by the branded twitter hashtag </a:t>
            </a:r>
            <a:r>
              <a:rPr lang="en-GB" dirty="0">
                <a:solidFill>
                  <a:srgbClr val="FF0000"/>
                </a:solidFill>
              </a:rPr>
              <a:t>“#</a:t>
            </a:r>
            <a:r>
              <a:rPr lang="en-GB" dirty="0" err="1">
                <a:solidFill>
                  <a:srgbClr val="FF0000"/>
                </a:solidFill>
              </a:rPr>
              <a:t>madeuthink</a:t>
            </a:r>
            <a:r>
              <a:rPr lang="en-GB" dirty="0">
                <a:solidFill>
                  <a:srgbClr val="FF0000"/>
                </a:solidFill>
              </a:rPr>
              <a:t>”. </a:t>
            </a:r>
          </a:p>
          <a:p>
            <a:endParaRPr lang="en-GB" dirty="0"/>
          </a:p>
        </p:txBody>
      </p:sp>
      <p:pic>
        <p:nvPicPr>
          <p:cNvPr id="1028" name="Picture 4" descr="So what now for the Labour Party ? — Pentland Communications">
            <a:extLst>
              <a:ext uri="{FF2B5EF4-FFF2-40B4-BE49-F238E27FC236}">
                <a16:creationId xmlns:a16="http://schemas.microsoft.com/office/drawing/2014/main" id="{3E32ECAA-D627-4269-B2B8-70ABE28C27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4683" y="0"/>
            <a:ext cx="3048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8333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420B7-EDB1-4B5A-AAD3-A8D0AA7CFAC5}"/>
              </a:ext>
            </a:extLst>
          </p:cNvPr>
          <p:cNvSpPr>
            <a:spLocks noGrp="1"/>
          </p:cNvSpPr>
          <p:nvPr>
            <p:ph type="title"/>
          </p:nvPr>
        </p:nvSpPr>
        <p:spPr/>
        <p:txBody>
          <a:bodyPr/>
          <a:lstStyle/>
          <a:p>
            <a:r>
              <a:rPr lang="en-GB" dirty="0"/>
              <a:t>Political context</a:t>
            </a:r>
          </a:p>
        </p:txBody>
      </p:sp>
      <p:sp>
        <p:nvSpPr>
          <p:cNvPr id="3" name="Content Placeholder 2">
            <a:extLst>
              <a:ext uri="{FF2B5EF4-FFF2-40B4-BE49-F238E27FC236}">
                <a16:creationId xmlns:a16="http://schemas.microsoft.com/office/drawing/2014/main" id="{C9F2877F-2827-4C55-890A-E38ED62FFF42}"/>
              </a:ext>
            </a:extLst>
          </p:cNvPr>
          <p:cNvSpPr>
            <a:spLocks noGrp="1"/>
          </p:cNvSpPr>
          <p:nvPr>
            <p:ph sz="quarter" idx="13"/>
          </p:nvPr>
        </p:nvSpPr>
        <p:spPr>
          <a:xfrm>
            <a:off x="685800" y="2062716"/>
            <a:ext cx="6104825" cy="3311869"/>
          </a:xfrm>
        </p:spPr>
        <p:txBody>
          <a:bodyPr>
            <a:normAutofit fontScale="62500" lnSpcReduction="20000"/>
          </a:bodyPr>
          <a:lstStyle/>
          <a:p>
            <a:pPr marL="0" indent="0">
              <a:buNone/>
            </a:pPr>
            <a:r>
              <a:rPr lang="en-GB" dirty="0"/>
              <a:t>On 23</a:t>
            </a:r>
            <a:r>
              <a:rPr lang="en-GB" baseline="30000" dirty="0"/>
              <a:t>rd</a:t>
            </a:r>
            <a:r>
              <a:rPr lang="en-GB" dirty="0"/>
              <a:t> of June 2016, citizens of the UK voted to leave the EU. It was named nicknamed </a:t>
            </a:r>
            <a:r>
              <a:rPr lang="en-GB" dirty="0">
                <a:solidFill>
                  <a:srgbClr val="FF0000"/>
                </a:solidFill>
              </a:rPr>
              <a:t>“Brexit”. </a:t>
            </a:r>
            <a:r>
              <a:rPr lang="en-GB" dirty="0"/>
              <a:t>The vote was very close with 51.9% voting to leave and 48.1% voting remain. The controversies from the campaign continued even after the vote. Remainers accused leave voters of xenophobia and racism; leavers accused Remainers of being unpatriotic and un-democratic. The period since the referendum has been one of </a:t>
            </a:r>
            <a:r>
              <a:rPr lang="en-GB" dirty="0">
                <a:solidFill>
                  <a:srgbClr val="FF0000"/>
                </a:solidFill>
              </a:rPr>
              <a:t>political turmoil</a:t>
            </a:r>
            <a:r>
              <a:rPr lang="en-GB" dirty="0"/>
              <a:t>. Following the resignation of David Cameron shortly after the vote, Theresa May has faced regular leadership challenges from within her own party, and a snap general election in 2017 in which her party suffered heavy losses. Meanwhile, May had been regularly visiting Brussels and EU countries in an effort to create a Brexit deal that would satisfy both the EU and the UK parliament, MPs had voted against the deal Theresa may had negotiated with the EU. This was very serious as the UK was scheduled to be leaving the EU ten days after. Withdrawing from the EU with “no deal” could have catastrophic consequences on trade, immigration, healthcare etc., affecting all UK citizens. The daily mirror consequently have challenging views on the leadership of the conservative party.</a:t>
            </a:r>
          </a:p>
          <a:p>
            <a:endParaRPr lang="en-GB" dirty="0"/>
          </a:p>
        </p:txBody>
      </p:sp>
      <p:pic>
        <p:nvPicPr>
          <p:cNvPr id="4" name="Picture 2" descr="Why the Daily Mirror is having to tread a Brexit tightrope | Roy ...">
            <a:extLst>
              <a:ext uri="{FF2B5EF4-FFF2-40B4-BE49-F238E27FC236}">
                <a16:creationId xmlns:a16="http://schemas.microsoft.com/office/drawing/2014/main" id="{080968BD-4C70-4D6C-9FA1-5C82824534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0625" y="249865"/>
            <a:ext cx="4854893"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046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9BADB-825A-4602-95CD-FDF8EB40D368}"/>
              </a:ext>
            </a:extLst>
          </p:cNvPr>
          <p:cNvSpPr>
            <a:spLocks noGrp="1"/>
          </p:cNvSpPr>
          <p:nvPr>
            <p:ph type="title"/>
          </p:nvPr>
        </p:nvSpPr>
        <p:spPr/>
        <p:txBody>
          <a:bodyPr/>
          <a:lstStyle/>
          <a:p>
            <a:r>
              <a:rPr lang="en-GB" dirty="0"/>
              <a:t>Cultural context</a:t>
            </a:r>
          </a:p>
        </p:txBody>
      </p:sp>
      <p:sp>
        <p:nvSpPr>
          <p:cNvPr id="3" name="Content Placeholder 2">
            <a:extLst>
              <a:ext uri="{FF2B5EF4-FFF2-40B4-BE49-F238E27FC236}">
                <a16:creationId xmlns:a16="http://schemas.microsoft.com/office/drawing/2014/main" id="{B6886415-E615-4E42-BDC6-C4D8DA8CFF72}"/>
              </a:ext>
            </a:extLst>
          </p:cNvPr>
          <p:cNvSpPr>
            <a:spLocks noGrp="1"/>
          </p:cNvSpPr>
          <p:nvPr>
            <p:ph sz="quarter" idx="13"/>
          </p:nvPr>
        </p:nvSpPr>
        <p:spPr/>
        <p:txBody>
          <a:bodyPr>
            <a:normAutofit lnSpcReduction="10000"/>
          </a:bodyPr>
          <a:lstStyle/>
          <a:p>
            <a:pPr marL="0" indent="0">
              <a:buNone/>
            </a:pPr>
            <a:r>
              <a:rPr lang="en-GB" dirty="0">
                <a:solidFill>
                  <a:srgbClr val="FF0000"/>
                </a:solidFill>
              </a:rPr>
              <a:t>Eastenders</a:t>
            </a:r>
            <a:r>
              <a:rPr lang="en-GB" dirty="0"/>
              <a:t> is one of the UK’s most popular soap operas, with a reputation for featuring hard-hitting storylines that often feature issues such as rape, domestic violence and homophobia. Since 1985, it has been regularly </a:t>
            </a:r>
            <a:r>
              <a:rPr lang="en-GB" dirty="0">
                <a:solidFill>
                  <a:srgbClr val="FF0000"/>
                </a:solidFill>
              </a:rPr>
              <a:t>watched by audiences of up to 20 million people.</a:t>
            </a:r>
            <a:r>
              <a:rPr lang="en-GB" dirty="0"/>
              <a:t> This has turned the </a:t>
            </a:r>
            <a:r>
              <a:rPr lang="en-GB" dirty="0">
                <a:solidFill>
                  <a:srgbClr val="FF0000"/>
                </a:solidFill>
              </a:rPr>
              <a:t>actors into celebrities </a:t>
            </a:r>
            <a:r>
              <a:rPr lang="en-GB" dirty="0"/>
              <a:t>and </a:t>
            </a:r>
            <a:r>
              <a:rPr lang="en-GB" dirty="0">
                <a:solidFill>
                  <a:srgbClr val="FF0000"/>
                </a:solidFill>
              </a:rPr>
              <a:t>tabloid newspapers often run stories about the actor’s lives</a:t>
            </a:r>
            <a:r>
              <a:rPr lang="en-GB" dirty="0"/>
              <a:t> mirroring their Eastenders’ storylines. Traditionally, one of the Mirror’s man elements is sports reporting. The “back pages” often feature the betting odds for horse races and will have special “pull out” features when there is a major racing event. Racing “meets” like Ascot and Cheltenham have upper class associations, but have increasingly become more popular days out for the less wealthy audiences. </a:t>
            </a:r>
            <a:endParaRPr lang="en-GB" b="1" dirty="0"/>
          </a:p>
          <a:p>
            <a:endParaRPr lang="en-GB" dirty="0"/>
          </a:p>
        </p:txBody>
      </p:sp>
      <p:pic>
        <p:nvPicPr>
          <p:cNvPr id="13314" name="Picture 2" descr="How Europe's newspapers reported May's latest Brexit humiliation ...">
            <a:extLst>
              <a:ext uri="{FF2B5EF4-FFF2-40B4-BE49-F238E27FC236}">
                <a16:creationId xmlns:a16="http://schemas.microsoft.com/office/drawing/2014/main" id="{48834C56-F784-4C9F-9225-D1B8431C13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1423"/>
          <a:stretch/>
        </p:blipFill>
        <p:spPr bwMode="auto">
          <a:xfrm>
            <a:off x="6637105" y="447326"/>
            <a:ext cx="4653336" cy="920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92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737E41-F62B-4BEA-A945-CE21DE4CA5BD}"/>
              </a:ext>
            </a:extLst>
          </p:cNvPr>
          <p:cNvSpPr>
            <a:spLocks noGrp="1"/>
          </p:cNvSpPr>
          <p:nvPr>
            <p:ph type="title"/>
          </p:nvPr>
        </p:nvSpPr>
        <p:spPr>
          <a:xfrm>
            <a:off x="292232" y="309280"/>
            <a:ext cx="11164662" cy="738783"/>
          </a:xfrm>
        </p:spPr>
        <p:txBody>
          <a:bodyPr>
            <a:normAutofit/>
          </a:bodyPr>
          <a:lstStyle/>
          <a:p>
            <a:r>
              <a:rPr lang="en-GB" sz="3600" dirty="0"/>
              <a:t>MEDIA LANGUAGE – Codes and conventions </a:t>
            </a:r>
          </a:p>
        </p:txBody>
      </p:sp>
      <p:sp>
        <p:nvSpPr>
          <p:cNvPr id="3" name="Marcador de texto 2">
            <a:extLst>
              <a:ext uri="{FF2B5EF4-FFF2-40B4-BE49-F238E27FC236}">
                <a16:creationId xmlns:a16="http://schemas.microsoft.com/office/drawing/2014/main" id="{9EF5DC1D-EC8E-4CE5-BE34-A091428E3D38}"/>
              </a:ext>
            </a:extLst>
          </p:cNvPr>
          <p:cNvSpPr>
            <a:spLocks noGrp="1"/>
          </p:cNvSpPr>
          <p:nvPr>
            <p:ph type="body" idx="1"/>
          </p:nvPr>
        </p:nvSpPr>
        <p:spPr>
          <a:xfrm>
            <a:off x="407220" y="1048064"/>
            <a:ext cx="9312977" cy="4651277"/>
          </a:xfrm>
        </p:spPr>
        <p:txBody>
          <a:bodyPr>
            <a:normAutofit/>
          </a:bodyPr>
          <a:lstStyle/>
          <a:p>
            <a:pPr marL="285750" indent="-285750">
              <a:buFont typeface="Arial" panose="020B0604020202020204" pitchFamily="34" charset="0"/>
              <a:buChar char="•"/>
            </a:pPr>
            <a:r>
              <a:rPr lang="en-GB" sz="1800" dirty="0"/>
              <a:t>The contemporary audience could be assumed to be familiar with the codes and conventions of tabloid newspapers and the sensationalised mode of address that these newspapers present.</a:t>
            </a:r>
          </a:p>
          <a:p>
            <a:pPr marL="285750" indent="-285750">
              <a:buFont typeface="Arial" panose="020B0604020202020204" pitchFamily="34" charset="0"/>
              <a:buChar char="•"/>
            </a:pPr>
            <a:r>
              <a:rPr lang="en-GB" sz="1800" dirty="0"/>
              <a:t>The </a:t>
            </a:r>
            <a:r>
              <a:rPr lang="en-GB" sz="1800" dirty="0">
                <a:solidFill>
                  <a:srgbClr val="FF0000"/>
                </a:solidFill>
              </a:rPr>
              <a:t>Codes and Conventions </a:t>
            </a:r>
            <a:r>
              <a:rPr lang="en-GB" sz="1800" dirty="0"/>
              <a:t>of Tabloids consist of elements </a:t>
            </a:r>
            <a:r>
              <a:rPr lang="en-GB" sz="1800" dirty="0">
                <a:solidFill>
                  <a:srgbClr val="FF0000"/>
                </a:solidFill>
              </a:rPr>
              <a:t>which promote popularity over story </a:t>
            </a:r>
            <a:r>
              <a:rPr lang="en-GB" sz="1800" dirty="0"/>
              <a:t>content through: </a:t>
            </a:r>
            <a:r>
              <a:rPr lang="en-GB" sz="1800" dirty="0">
                <a:solidFill>
                  <a:srgbClr val="FF0000"/>
                </a:solidFill>
              </a:rPr>
              <a:t>bold layout and colloquial language, shorter articles, puns and jokes in headlines, use of hyperbole, focus on human stories and celebrity gossip, use of gimmicks </a:t>
            </a:r>
            <a:r>
              <a:rPr lang="en-GB" sz="1800" dirty="0"/>
              <a:t>to attract readers </a:t>
            </a:r>
          </a:p>
        </p:txBody>
      </p:sp>
      <p:pic>
        <p:nvPicPr>
          <p:cNvPr id="2050" name="Picture 2" descr="Daily Mirror front pages 2019 - #tomorrowspaperstoday - Mirror Online">
            <a:extLst>
              <a:ext uri="{FF2B5EF4-FFF2-40B4-BE49-F238E27FC236}">
                <a16:creationId xmlns:a16="http://schemas.microsoft.com/office/drawing/2014/main" id="{E60CD037-D442-4B2D-A915-74803D2E76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810" y="3539265"/>
            <a:ext cx="2143993" cy="273782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aily Mirror front pages 2019 - #tomorrowspaperstoday - Mirror Online">
            <a:extLst>
              <a:ext uri="{FF2B5EF4-FFF2-40B4-BE49-F238E27FC236}">
                <a16:creationId xmlns:a16="http://schemas.microsoft.com/office/drawing/2014/main" id="{57355F2C-DBCC-41E8-B44D-986DE317EE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2778" y="3539265"/>
            <a:ext cx="2153500" cy="273782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Daily Mirror front pages 2019 - #tomorrowspaperstoday - Mirror Online">
            <a:extLst>
              <a:ext uri="{FF2B5EF4-FFF2-40B4-BE49-F238E27FC236}">
                <a16:creationId xmlns:a16="http://schemas.microsoft.com/office/drawing/2014/main" id="{496E56ED-04AF-4D67-BE00-D7C763E45E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7254" y="3429000"/>
            <a:ext cx="2266592" cy="288754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Daily Mirror front pages 2019 - #tomorrowspaperstoday - Mirror Online">
            <a:extLst>
              <a:ext uri="{FF2B5EF4-FFF2-40B4-BE49-F238E27FC236}">
                <a16:creationId xmlns:a16="http://schemas.microsoft.com/office/drawing/2014/main" id="{31370E7B-AD03-4EAE-BA33-5C7920F632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14822" y="3429000"/>
            <a:ext cx="2266592" cy="28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422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272223-BABD-4827-9C13-9501CB899774}"/>
              </a:ext>
            </a:extLst>
          </p:cNvPr>
          <p:cNvSpPr>
            <a:spLocks noGrp="1"/>
          </p:cNvSpPr>
          <p:nvPr>
            <p:ph type="title"/>
          </p:nvPr>
        </p:nvSpPr>
        <p:spPr>
          <a:xfrm>
            <a:off x="114989" y="141118"/>
            <a:ext cx="10780776" cy="622970"/>
          </a:xfrm>
        </p:spPr>
        <p:txBody>
          <a:bodyPr>
            <a:normAutofit/>
          </a:bodyPr>
          <a:lstStyle/>
          <a:p>
            <a:pPr algn="ctr"/>
            <a:r>
              <a:rPr lang="en-GB" sz="3600" dirty="0"/>
              <a:t>MEDIA LANGUAGE – Front Page</a:t>
            </a:r>
          </a:p>
        </p:txBody>
      </p:sp>
      <p:sp>
        <p:nvSpPr>
          <p:cNvPr id="3" name="Marcador de texto 2">
            <a:extLst>
              <a:ext uri="{FF2B5EF4-FFF2-40B4-BE49-F238E27FC236}">
                <a16:creationId xmlns:a16="http://schemas.microsoft.com/office/drawing/2014/main" id="{D42EEFBF-71BD-4850-ACD5-4618783B227F}"/>
              </a:ext>
            </a:extLst>
          </p:cNvPr>
          <p:cNvSpPr>
            <a:spLocks noGrp="1"/>
          </p:cNvSpPr>
          <p:nvPr>
            <p:ph type="body" idx="1"/>
          </p:nvPr>
        </p:nvSpPr>
        <p:spPr>
          <a:xfrm>
            <a:off x="341836" y="1010072"/>
            <a:ext cx="6758211" cy="4562389"/>
          </a:xfrm>
        </p:spPr>
        <p:txBody>
          <a:bodyPr>
            <a:normAutofit fontScale="77500" lnSpcReduction="20000"/>
          </a:bodyPr>
          <a:lstStyle/>
          <a:p>
            <a:pPr marL="285750" indent="-285750">
              <a:buFont typeface="Arial" panose="020B0604020202020204" pitchFamily="34" charset="0"/>
              <a:buChar char="•"/>
            </a:pPr>
            <a:r>
              <a:rPr lang="en-GB" sz="1400" dirty="0">
                <a:solidFill>
                  <a:schemeClr val="tx1"/>
                </a:solidFill>
              </a:rPr>
              <a:t>The page is split between the political story, a “puff box” promoting the </a:t>
            </a:r>
            <a:r>
              <a:rPr lang="en-GB" sz="1400" dirty="0">
                <a:solidFill>
                  <a:srgbClr val="FF0000"/>
                </a:solidFill>
              </a:rPr>
              <a:t>pull-out supplement, and an advert for a betting service</a:t>
            </a:r>
            <a:r>
              <a:rPr lang="en-GB" sz="1400" dirty="0"/>
              <a:t>. </a:t>
            </a:r>
            <a:r>
              <a:rPr lang="en-GB" sz="1400" dirty="0">
                <a:solidFill>
                  <a:schemeClr val="tx1"/>
                </a:solidFill>
              </a:rPr>
              <a:t>The headline “Brexit Delay Mayhem” and the use of the emotive words “surrender”, “defeat” and “chaos” suggest the negotiations for Britain leaving the EU are disastrous, whilst also subtly criticising the strength of Theresa May’s Political leadership of the country.</a:t>
            </a:r>
          </a:p>
          <a:p>
            <a:pPr marL="285750" indent="-285750">
              <a:buFont typeface="Arial" panose="020B0604020202020204" pitchFamily="34" charset="0"/>
              <a:buChar char="•"/>
            </a:pPr>
            <a:r>
              <a:rPr lang="en-GB" sz="1400" dirty="0">
                <a:solidFill>
                  <a:schemeClr val="tx1"/>
                </a:solidFill>
              </a:rPr>
              <a:t>The image of May looking </a:t>
            </a:r>
            <a:r>
              <a:rPr lang="en-GB" sz="1400" dirty="0">
                <a:solidFill>
                  <a:srgbClr val="FF0000"/>
                </a:solidFill>
              </a:rPr>
              <a:t>very serious anchors the headline  </a:t>
            </a:r>
            <a:r>
              <a:rPr lang="en-GB" sz="1400" dirty="0">
                <a:solidFill>
                  <a:schemeClr val="tx1"/>
                </a:solidFill>
              </a:rPr>
              <a:t>- the fact that the image is tiny reinforces how </a:t>
            </a:r>
            <a:r>
              <a:rPr lang="en-GB" sz="1400" dirty="0">
                <a:solidFill>
                  <a:srgbClr val="FF0000"/>
                </a:solidFill>
              </a:rPr>
              <a:t>little respect or faith the Mirror has in May’s abilities</a:t>
            </a:r>
            <a:r>
              <a:rPr lang="en-GB" sz="1400" dirty="0"/>
              <a:t>.</a:t>
            </a:r>
          </a:p>
          <a:p>
            <a:pPr marL="285750" indent="-285750">
              <a:buFont typeface="Arial" panose="020B0604020202020204" pitchFamily="34" charset="0"/>
              <a:buChar char="•"/>
            </a:pPr>
            <a:r>
              <a:rPr lang="en-GB" sz="1400" dirty="0">
                <a:solidFill>
                  <a:srgbClr val="FF0000"/>
                </a:solidFill>
              </a:rPr>
              <a:t>The strapline “Fighting for you” provides solidarity for people confused or worried about the political turmoil of Brexit.</a:t>
            </a:r>
          </a:p>
          <a:p>
            <a:pPr marL="285750" indent="-285750">
              <a:buFont typeface="Arial" panose="020B0604020202020204" pitchFamily="34" charset="0"/>
              <a:buChar char="•"/>
            </a:pPr>
            <a:r>
              <a:rPr lang="en-GB" sz="1400" dirty="0">
                <a:solidFill>
                  <a:schemeClr val="tx1"/>
                </a:solidFill>
              </a:rPr>
              <a:t>The</a:t>
            </a:r>
            <a:r>
              <a:rPr lang="en-GB" sz="1400" dirty="0"/>
              <a:t> </a:t>
            </a:r>
            <a:r>
              <a:rPr lang="en-GB" sz="1400" dirty="0">
                <a:solidFill>
                  <a:srgbClr val="FF0000"/>
                </a:solidFill>
              </a:rPr>
              <a:t>Cheltenham Festival pull-out actually dominates the page </a:t>
            </a:r>
            <a:r>
              <a:rPr lang="en-GB" sz="1400" dirty="0">
                <a:solidFill>
                  <a:schemeClr val="tx1"/>
                </a:solidFill>
              </a:rPr>
              <a:t>– with bright green font and background, combined with an exciting action shot of a horse and rider</a:t>
            </a:r>
            <a:r>
              <a:rPr lang="en-GB" sz="1400" dirty="0">
                <a:solidFill>
                  <a:srgbClr val="FF0000"/>
                </a:solidFill>
              </a:rPr>
              <a:t>, it grabs the attention more than the political story, conveying that it is almost more important than politics.</a:t>
            </a:r>
          </a:p>
          <a:p>
            <a:pPr marL="285750" indent="-285750">
              <a:buFont typeface="Arial" panose="020B0604020202020204" pitchFamily="34" charset="0"/>
              <a:buChar char="•"/>
            </a:pPr>
            <a:r>
              <a:rPr lang="en-GB" sz="1400" dirty="0">
                <a:solidFill>
                  <a:schemeClr val="tx1"/>
                </a:solidFill>
              </a:rPr>
              <a:t>The</a:t>
            </a:r>
            <a:r>
              <a:rPr lang="en-GB" sz="1400" dirty="0"/>
              <a:t> </a:t>
            </a:r>
            <a:r>
              <a:rPr lang="en-GB" sz="1400" dirty="0">
                <a:solidFill>
                  <a:srgbClr val="FF0000"/>
                </a:solidFill>
              </a:rPr>
              <a:t>puff box “All the tips! All the form!” </a:t>
            </a:r>
            <a:r>
              <a:rPr lang="en-GB" sz="1400" dirty="0">
                <a:solidFill>
                  <a:schemeClr val="tx1"/>
                </a:solidFill>
              </a:rPr>
              <a:t>offers</a:t>
            </a:r>
            <a:r>
              <a:rPr lang="en-GB" sz="1400" dirty="0"/>
              <a:t> </a:t>
            </a:r>
            <a:r>
              <a:rPr lang="en-GB" sz="1400" dirty="0">
                <a:solidFill>
                  <a:srgbClr val="FF0000"/>
                </a:solidFill>
              </a:rPr>
              <a:t>practical betting advice and the offer of a free bet will also entice the reader</a:t>
            </a:r>
            <a:r>
              <a:rPr lang="en-GB" sz="1400" dirty="0"/>
              <a:t>. </a:t>
            </a:r>
            <a:r>
              <a:rPr lang="en-GB" sz="1400" dirty="0">
                <a:solidFill>
                  <a:schemeClr val="tx1"/>
                </a:solidFill>
              </a:rPr>
              <a:t>The use of these terms positions the reader as someone already knowledgeable about racing.</a:t>
            </a:r>
          </a:p>
          <a:p>
            <a:pPr marL="285750" indent="-285750">
              <a:buFont typeface="Arial" panose="020B0604020202020204" pitchFamily="34" charset="0"/>
              <a:buChar char="•"/>
            </a:pPr>
            <a:r>
              <a:rPr lang="en-GB" sz="1400" dirty="0">
                <a:solidFill>
                  <a:schemeClr val="tx1"/>
                </a:solidFill>
              </a:rPr>
              <a:t>The</a:t>
            </a:r>
            <a:r>
              <a:rPr lang="en-GB" sz="1400" dirty="0"/>
              <a:t> </a:t>
            </a:r>
            <a:r>
              <a:rPr lang="en-GB" sz="1400" dirty="0">
                <a:solidFill>
                  <a:srgbClr val="FF0000"/>
                </a:solidFill>
              </a:rPr>
              <a:t>adverts at the base of the page also uses brightly coloured graphics, </a:t>
            </a:r>
            <a:r>
              <a:rPr lang="en-GB" sz="1400" dirty="0">
                <a:solidFill>
                  <a:schemeClr val="tx1"/>
                </a:solidFill>
              </a:rPr>
              <a:t>the greens linking it to the racing feature above.</a:t>
            </a:r>
          </a:p>
          <a:p>
            <a:pPr marL="285750" indent="-285750">
              <a:buFont typeface="Arial" panose="020B0604020202020204" pitchFamily="34" charset="0"/>
              <a:buChar char="•"/>
            </a:pPr>
            <a:r>
              <a:rPr lang="en-GB" sz="1400" dirty="0">
                <a:solidFill>
                  <a:schemeClr val="tx1"/>
                </a:solidFill>
              </a:rPr>
              <a:t>The article about the assault on the actor is a close-up of her upset face, to </a:t>
            </a:r>
            <a:r>
              <a:rPr lang="en-GB" sz="1400" dirty="0">
                <a:solidFill>
                  <a:srgbClr val="FF0000"/>
                </a:solidFill>
              </a:rPr>
              <a:t>create empathy and the reader feel closer to this “character</a:t>
            </a:r>
            <a:r>
              <a:rPr lang="en-GB" sz="1400" dirty="0">
                <a:solidFill>
                  <a:schemeClr val="tx1"/>
                </a:solidFill>
              </a:rPr>
              <a:t>”; thus </a:t>
            </a:r>
            <a:r>
              <a:rPr lang="en-GB" sz="1400" dirty="0">
                <a:solidFill>
                  <a:srgbClr val="FF0000"/>
                </a:solidFill>
              </a:rPr>
              <a:t>humanising </a:t>
            </a:r>
            <a:r>
              <a:rPr lang="en-GB" sz="1400" dirty="0">
                <a:solidFill>
                  <a:schemeClr val="tx1"/>
                </a:solidFill>
              </a:rPr>
              <a:t>the story teased by the jump line to the appropriate page inside. The headline </a:t>
            </a:r>
            <a:r>
              <a:rPr lang="en-GB" sz="1400" dirty="0">
                <a:solidFill>
                  <a:srgbClr val="FF0000"/>
                </a:solidFill>
              </a:rPr>
              <a:t>uses emotive slang</a:t>
            </a:r>
            <a:r>
              <a:rPr lang="en-GB" sz="1400" dirty="0"/>
              <a:t> </a:t>
            </a:r>
            <a:r>
              <a:rPr lang="en-GB" sz="1400" dirty="0">
                <a:solidFill>
                  <a:schemeClr val="tx1"/>
                </a:solidFill>
              </a:rPr>
              <a:t>like “glassed” and “thug” to condemn the attack. It also doesn’t use the real actor’s name instead addressing her as her character’s name. The abbreviation of Eastenders along with the slang suggests this story is less important and more “gossipy”.</a:t>
            </a:r>
          </a:p>
          <a:p>
            <a:endParaRPr lang="en-GB" sz="1400" dirty="0"/>
          </a:p>
        </p:txBody>
      </p:sp>
      <p:pic>
        <p:nvPicPr>
          <p:cNvPr id="5122" name="Picture 2" descr="How Europe's newspapers reported May's latest Brexit humiliation ...">
            <a:extLst>
              <a:ext uri="{FF2B5EF4-FFF2-40B4-BE49-F238E27FC236}">
                <a16:creationId xmlns:a16="http://schemas.microsoft.com/office/drawing/2014/main" id="{A91B2211-D81D-4F3F-AA58-C6E94784CF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7064" y="764088"/>
            <a:ext cx="4642136" cy="4944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255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DE66ED-F855-4E67-BF0B-32C49D061403}"/>
              </a:ext>
            </a:extLst>
          </p:cNvPr>
          <p:cNvSpPr>
            <a:spLocks noGrp="1"/>
          </p:cNvSpPr>
          <p:nvPr>
            <p:ph type="title"/>
          </p:nvPr>
        </p:nvSpPr>
        <p:spPr>
          <a:xfrm>
            <a:off x="152567" y="153643"/>
            <a:ext cx="10780776" cy="460132"/>
          </a:xfrm>
        </p:spPr>
        <p:txBody>
          <a:bodyPr>
            <a:normAutofit fontScale="90000"/>
          </a:bodyPr>
          <a:lstStyle/>
          <a:p>
            <a:pPr algn="ctr"/>
            <a:r>
              <a:rPr lang="en-GB" sz="2800" dirty="0"/>
              <a:t>MEDIA LANGUAGE – Double Page Spread Article</a:t>
            </a:r>
          </a:p>
        </p:txBody>
      </p:sp>
      <p:sp>
        <p:nvSpPr>
          <p:cNvPr id="3" name="Marcador de texto 2">
            <a:extLst>
              <a:ext uri="{FF2B5EF4-FFF2-40B4-BE49-F238E27FC236}">
                <a16:creationId xmlns:a16="http://schemas.microsoft.com/office/drawing/2014/main" id="{8A01B9A6-A2B9-43F8-A354-6B2DE5EBF001}"/>
              </a:ext>
            </a:extLst>
          </p:cNvPr>
          <p:cNvSpPr>
            <a:spLocks noGrp="1"/>
          </p:cNvSpPr>
          <p:nvPr>
            <p:ph type="body" idx="1"/>
          </p:nvPr>
        </p:nvSpPr>
        <p:spPr>
          <a:xfrm>
            <a:off x="1262176" y="745478"/>
            <a:ext cx="9226296" cy="5528514"/>
          </a:xfrm>
        </p:spPr>
        <p:txBody>
          <a:bodyPr>
            <a:normAutofit/>
          </a:bodyPr>
          <a:lstStyle/>
          <a:p>
            <a:pPr marL="285750" indent="-285750">
              <a:buFont typeface="Arial" panose="020B0604020202020204" pitchFamily="34" charset="0"/>
              <a:buChar char="•"/>
            </a:pPr>
            <a:r>
              <a:rPr lang="en-GB" sz="1400" dirty="0">
                <a:solidFill>
                  <a:schemeClr val="tx1"/>
                </a:solidFill>
              </a:rPr>
              <a:t>The</a:t>
            </a:r>
            <a:r>
              <a:rPr lang="en-GB" sz="1400" dirty="0"/>
              <a:t> </a:t>
            </a:r>
            <a:r>
              <a:rPr lang="en-GB" sz="1400" dirty="0">
                <a:solidFill>
                  <a:srgbClr val="FF0000"/>
                </a:solidFill>
              </a:rPr>
              <a:t>central image </a:t>
            </a:r>
            <a:r>
              <a:rPr lang="en-GB" sz="1400" dirty="0">
                <a:solidFill>
                  <a:schemeClr val="tx1"/>
                </a:solidFill>
              </a:rPr>
              <a:t>is a medium shot of Theresa May: her hands are raised which could connote defeat or exasperation at her (and the government’s) predicament. It could also, on the other hand indicate </a:t>
            </a:r>
            <a:r>
              <a:rPr lang="en-GB" sz="1400" dirty="0">
                <a:solidFill>
                  <a:srgbClr val="FF0000"/>
                </a:solidFill>
              </a:rPr>
              <a:t>conciliation or resistance</a:t>
            </a:r>
            <a:r>
              <a:rPr lang="en-GB" sz="1400" dirty="0"/>
              <a:t>.</a:t>
            </a:r>
          </a:p>
          <a:p>
            <a:pPr marL="285750" indent="-285750">
              <a:buFont typeface="Arial" panose="020B0604020202020204" pitchFamily="34" charset="0"/>
              <a:buChar char="•"/>
            </a:pPr>
            <a:r>
              <a:rPr lang="en-GB" sz="1400" dirty="0">
                <a:solidFill>
                  <a:schemeClr val="tx1"/>
                </a:solidFill>
              </a:rPr>
              <a:t>The text of the article shows it’s a mixture of all of these. May is portrayed as someone who is losing, but who is also bravely fighting on against the odds.</a:t>
            </a:r>
          </a:p>
          <a:p>
            <a:pPr marL="285750" indent="-285750">
              <a:buFont typeface="Arial" panose="020B0604020202020204" pitchFamily="34" charset="0"/>
              <a:buChar char="•"/>
            </a:pPr>
            <a:r>
              <a:rPr lang="en-GB" sz="1400" dirty="0">
                <a:solidFill>
                  <a:schemeClr val="tx1"/>
                </a:solidFill>
              </a:rPr>
              <a:t>The use of the </a:t>
            </a:r>
            <a:r>
              <a:rPr lang="en-GB" sz="1400" dirty="0">
                <a:solidFill>
                  <a:srgbClr val="FF0000"/>
                </a:solidFill>
              </a:rPr>
              <a:t>Pull-Quote framed in red </a:t>
            </a:r>
            <a:r>
              <a:rPr lang="en-GB" sz="1400" dirty="0">
                <a:solidFill>
                  <a:schemeClr val="tx1"/>
                </a:solidFill>
              </a:rPr>
              <a:t>and shaped like a ripped out page from a calendar to </a:t>
            </a:r>
            <a:r>
              <a:rPr lang="en-GB" sz="1400" dirty="0">
                <a:solidFill>
                  <a:srgbClr val="FF0000"/>
                </a:solidFill>
              </a:rPr>
              <a:t>legitimise the opinion of the Mirror framing Theresa May as potentially “useless” </a:t>
            </a:r>
            <a:r>
              <a:rPr lang="en-GB" sz="1400" dirty="0">
                <a:solidFill>
                  <a:schemeClr val="tx1"/>
                </a:solidFill>
              </a:rPr>
              <a:t>in the negotiation of such an important deal.</a:t>
            </a:r>
          </a:p>
          <a:p>
            <a:pPr marL="285750" indent="-285750">
              <a:buFont typeface="Arial" panose="020B0604020202020204" pitchFamily="34" charset="0"/>
              <a:buChar char="•"/>
            </a:pPr>
            <a:r>
              <a:rPr lang="en-GB" sz="1400" dirty="0">
                <a:solidFill>
                  <a:schemeClr val="tx1"/>
                </a:solidFill>
              </a:rPr>
              <a:t>The </a:t>
            </a:r>
            <a:r>
              <a:rPr lang="en-GB" sz="1400" dirty="0">
                <a:solidFill>
                  <a:srgbClr val="FF0000"/>
                </a:solidFill>
              </a:rPr>
              <a:t>language</a:t>
            </a:r>
            <a:r>
              <a:rPr lang="en-GB" sz="1400" dirty="0"/>
              <a:t> </a:t>
            </a:r>
            <a:r>
              <a:rPr lang="en-GB" sz="1400" dirty="0">
                <a:solidFill>
                  <a:schemeClr val="tx1"/>
                </a:solidFill>
              </a:rPr>
              <a:t>of the whole article is </a:t>
            </a:r>
            <a:r>
              <a:rPr lang="en-GB" sz="1400" dirty="0">
                <a:solidFill>
                  <a:srgbClr val="FF0000"/>
                </a:solidFill>
              </a:rPr>
              <a:t>allegorical: portraying the debate in Parliament as if it is a horse race</a:t>
            </a:r>
            <a:r>
              <a:rPr lang="en-GB" sz="1400" dirty="0">
                <a:solidFill>
                  <a:schemeClr val="tx1"/>
                </a:solidFill>
              </a:rPr>
              <a:t>. “A Faller At The 2</a:t>
            </a:r>
            <a:r>
              <a:rPr lang="en-GB" sz="1400" baseline="30000" dirty="0">
                <a:solidFill>
                  <a:schemeClr val="tx1"/>
                </a:solidFill>
              </a:rPr>
              <a:t>nd</a:t>
            </a:r>
            <a:r>
              <a:rPr lang="en-GB" sz="1400" dirty="0">
                <a:solidFill>
                  <a:schemeClr val="tx1"/>
                </a:solidFill>
              </a:rPr>
              <a:t>” is racing track slang for a poorly performing horse, and there’s even an over exaggerated book keeper character at the bottom of the page, offering odds for the different Brexit outcomes. This also links to the positioning and language used in the front page.</a:t>
            </a:r>
          </a:p>
          <a:p>
            <a:pPr marL="285750" indent="-285750">
              <a:buFont typeface="Arial" panose="020B0604020202020204" pitchFamily="34" charset="0"/>
              <a:buChar char="•"/>
            </a:pPr>
            <a:r>
              <a:rPr lang="en-GB" sz="1400" dirty="0">
                <a:solidFill>
                  <a:schemeClr val="tx1"/>
                </a:solidFill>
              </a:rPr>
              <a:t>Throughout the main article, </a:t>
            </a:r>
            <a:r>
              <a:rPr lang="en-GB" sz="1400" dirty="0">
                <a:solidFill>
                  <a:srgbClr val="FF0000"/>
                </a:solidFill>
              </a:rPr>
              <a:t>May is described using light hearted derogatory language</a:t>
            </a:r>
            <a:r>
              <a:rPr lang="en-GB" sz="1400" dirty="0"/>
              <a:t>. </a:t>
            </a:r>
            <a:r>
              <a:rPr lang="en-GB" sz="1400" dirty="0">
                <a:solidFill>
                  <a:schemeClr val="tx1"/>
                </a:solidFill>
              </a:rPr>
              <a:t>Though her </a:t>
            </a:r>
            <a:r>
              <a:rPr lang="en-GB" sz="1400" dirty="0">
                <a:solidFill>
                  <a:srgbClr val="FF0000"/>
                </a:solidFill>
              </a:rPr>
              <a:t>“dwindling authority”</a:t>
            </a:r>
            <a:r>
              <a:rPr lang="en-GB" sz="1400" dirty="0"/>
              <a:t> </a:t>
            </a:r>
            <a:r>
              <a:rPr lang="en-GB" sz="1400" dirty="0">
                <a:solidFill>
                  <a:schemeClr val="tx1"/>
                </a:solidFill>
              </a:rPr>
              <a:t>is ridiculed, at some points her efforts sound almost heroic in light of her thankless task.</a:t>
            </a:r>
          </a:p>
          <a:p>
            <a:pPr marL="285750" indent="-285750">
              <a:buFont typeface="Arial" panose="020B0604020202020204" pitchFamily="34" charset="0"/>
              <a:buChar char="•"/>
            </a:pPr>
            <a:r>
              <a:rPr lang="en-GB" sz="1400" dirty="0">
                <a:solidFill>
                  <a:schemeClr val="tx1"/>
                </a:solidFill>
              </a:rPr>
              <a:t>On either side of the double page there are two rival columns offering opposing viewpoints on the proceedings. The style of these is similar to that of sports journalism.</a:t>
            </a:r>
          </a:p>
          <a:p>
            <a:pPr marL="285750" indent="-285750">
              <a:buFont typeface="Arial" panose="020B0604020202020204" pitchFamily="34" charset="0"/>
              <a:buChar char="•"/>
            </a:pPr>
            <a:r>
              <a:rPr lang="en-GB" sz="1400" dirty="0">
                <a:solidFill>
                  <a:schemeClr val="tx1"/>
                </a:solidFill>
              </a:rPr>
              <a:t>There are also numerous </a:t>
            </a:r>
            <a:r>
              <a:rPr lang="en-GB" sz="1400" dirty="0">
                <a:solidFill>
                  <a:srgbClr val="FF0000"/>
                </a:solidFill>
              </a:rPr>
              <a:t>light-hearted movie related pop culture </a:t>
            </a:r>
            <a:r>
              <a:rPr lang="en-GB" sz="1400" dirty="0">
                <a:solidFill>
                  <a:schemeClr val="tx1"/>
                </a:solidFill>
              </a:rPr>
              <a:t>references.</a:t>
            </a:r>
          </a:p>
        </p:txBody>
      </p:sp>
    </p:spTree>
    <p:extLst>
      <p:ext uri="{BB962C8B-B14F-4D97-AF65-F5344CB8AC3E}">
        <p14:creationId xmlns:p14="http://schemas.microsoft.com/office/powerpoint/2010/main" val="1704311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08D9D-7A2E-4CCD-A463-DF2315982FCE}"/>
              </a:ext>
            </a:extLst>
          </p:cNvPr>
          <p:cNvSpPr>
            <a:spLocks noGrp="1"/>
          </p:cNvSpPr>
          <p:nvPr>
            <p:ph type="title"/>
          </p:nvPr>
        </p:nvSpPr>
        <p:spPr/>
        <p:txBody>
          <a:bodyPr>
            <a:normAutofit fontScale="90000"/>
          </a:bodyPr>
          <a:lstStyle/>
          <a:p>
            <a:r>
              <a:rPr lang="en-GB" dirty="0"/>
              <a:t>MEDIA LANGUAGE – Theoretical Approaches</a:t>
            </a:r>
          </a:p>
        </p:txBody>
      </p:sp>
      <p:sp>
        <p:nvSpPr>
          <p:cNvPr id="3" name="Content Placeholder 2">
            <a:extLst>
              <a:ext uri="{FF2B5EF4-FFF2-40B4-BE49-F238E27FC236}">
                <a16:creationId xmlns:a16="http://schemas.microsoft.com/office/drawing/2014/main" id="{D9F30C47-9457-445D-B55F-1E59A25CB2C9}"/>
              </a:ext>
            </a:extLst>
          </p:cNvPr>
          <p:cNvSpPr>
            <a:spLocks noGrp="1"/>
          </p:cNvSpPr>
          <p:nvPr>
            <p:ph sz="quarter" idx="13"/>
          </p:nvPr>
        </p:nvSpPr>
        <p:spPr/>
        <p:txBody>
          <a:bodyPr>
            <a:normAutofit fontScale="77500" lnSpcReduction="20000"/>
          </a:bodyPr>
          <a:lstStyle/>
          <a:p>
            <a:pPr marL="285750" indent="-285750"/>
            <a:r>
              <a:rPr lang="en-GB" sz="2300" b="1" dirty="0">
                <a:solidFill>
                  <a:srgbClr val="002060"/>
                </a:solidFill>
              </a:rPr>
              <a:t>Semiotics – Roland Barthes: </a:t>
            </a:r>
            <a:r>
              <a:rPr lang="en-GB" dirty="0"/>
              <a:t>The </a:t>
            </a:r>
            <a:r>
              <a:rPr lang="en-GB" dirty="0">
                <a:solidFill>
                  <a:srgbClr val="FF0000"/>
                </a:solidFill>
              </a:rPr>
              <a:t>colour of Theresa May’s dress </a:t>
            </a:r>
            <a:r>
              <a:rPr lang="en-GB" dirty="0"/>
              <a:t>on both the front pages and double Page Spread could suggest </a:t>
            </a:r>
            <a:r>
              <a:rPr lang="en-GB" dirty="0">
                <a:solidFill>
                  <a:srgbClr val="FF0000"/>
                </a:solidFill>
              </a:rPr>
              <a:t>multiple polysemic connotations </a:t>
            </a:r>
            <a:r>
              <a:rPr lang="en-GB" dirty="0"/>
              <a:t>– it could reflect the </a:t>
            </a:r>
            <a:r>
              <a:rPr lang="en-GB" dirty="0">
                <a:solidFill>
                  <a:srgbClr val="FF0000"/>
                </a:solidFill>
              </a:rPr>
              <a:t>danger</a:t>
            </a:r>
            <a:r>
              <a:rPr lang="en-GB" dirty="0"/>
              <a:t> that Brexit may promise to fulfil or </a:t>
            </a:r>
            <a:r>
              <a:rPr lang="en-GB" dirty="0">
                <a:solidFill>
                  <a:srgbClr val="FF0000"/>
                </a:solidFill>
              </a:rPr>
              <a:t>May’s resolute and untarnished passion </a:t>
            </a:r>
            <a:r>
              <a:rPr lang="en-GB" dirty="0"/>
              <a:t>for politics despite her gruelling ordeal relating to Brexit of late. Theresa May’s gesture codes as featured in the double page spread image is one of tired resignation – her raised hands connoting surrender reinforced by her genuinely tired and sad facial expression.</a:t>
            </a:r>
          </a:p>
          <a:p>
            <a:pPr marL="285750" indent="-285750"/>
            <a:r>
              <a:rPr lang="en-GB" sz="2300" b="1" dirty="0">
                <a:solidFill>
                  <a:srgbClr val="002060"/>
                </a:solidFill>
              </a:rPr>
              <a:t>Structuralism – Levi Strauss: </a:t>
            </a:r>
            <a:r>
              <a:rPr lang="en-GB" dirty="0"/>
              <a:t>There’s binary opposition between the MPs and “</a:t>
            </a:r>
            <a:r>
              <a:rPr lang="en-GB" dirty="0">
                <a:solidFill>
                  <a:srgbClr val="FF0000"/>
                </a:solidFill>
              </a:rPr>
              <a:t>the Nation</a:t>
            </a:r>
            <a:r>
              <a:rPr lang="en-GB" dirty="0"/>
              <a:t>” which feeds into the “</a:t>
            </a:r>
            <a:r>
              <a:rPr lang="en-GB" dirty="0">
                <a:solidFill>
                  <a:srgbClr val="FF0000"/>
                </a:solidFill>
              </a:rPr>
              <a:t>us vs them</a:t>
            </a:r>
            <a:r>
              <a:rPr lang="en-GB" dirty="0"/>
              <a:t>” ideology of “</a:t>
            </a:r>
            <a:r>
              <a:rPr lang="en-GB" dirty="0">
                <a:solidFill>
                  <a:srgbClr val="FF0000"/>
                </a:solidFill>
              </a:rPr>
              <a:t>populism</a:t>
            </a:r>
            <a:r>
              <a:rPr lang="en-GB" dirty="0"/>
              <a:t>”, and therefore further establishes a possible </a:t>
            </a:r>
            <a:r>
              <a:rPr lang="en-GB" dirty="0">
                <a:solidFill>
                  <a:srgbClr val="FF0000"/>
                </a:solidFill>
              </a:rPr>
              <a:t>disconnect between the two</a:t>
            </a:r>
            <a:r>
              <a:rPr lang="en-GB" dirty="0"/>
              <a:t>, suggesting the leaders of the country are somewhat “</a:t>
            </a:r>
            <a:r>
              <a:rPr lang="en-GB" dirty="0">
                <a:solidFill>
                  <a:srgbClr val="FF0000"/>
                </a:solidFill>
              </a:rPr>
              <a:t>out of touch</a:t>
            </a:r>
            <a:r>
              <a:rPr lang="en-GB" dirty="0"/>
              <a:t>” with the popular consensus of the general public. There is also an opposition between the two political pundits on the doble page piece, emphasised by the presence of Jeremy Corbyn and Boris Johnson. The language in the headlines also explains some quite complex political debates in using the allegory of a horse race – this dramatizes the details.</a:t>
            </a:r>
            <a:endParaRPr lang="en-GB" b="1" dirty="0"/>
          </a:p>
          <a:p>
            <a:endParaRPr lang="en-GB" dirty="0"/>
          </a:p>
        </p:txBody>
      </p:sp>
    </p:spTree>
    <p:extLst>
      <p:ext uri="{BB962C8B-B14F-4D97-AF65-F5344CB8AC3E}">
        <p14:creationId xmlns:p14="http://schemas.microsoft.com/office/powerpoint/2010/main" val="102700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37C87-93F1-4E06-B299-40E680D4E53B}"/>
              </a:ext>
            </a:extLst>
          </p:cNvPr>
          <p:cNvSpPr>
            <a:spLocks noGrp="1"/>
          </p:cNvSpPr>
          <p:nvPr>
            <p:ph type="title"/>
          </p:nvPr>
        </p:nvSpPr>
        <p:spPr/>
        <p:txBody>
          <a:bodyPr>
            <a:normAutofit/>
          </a:bodyPr>
          <a:lstStyle/>
          <a:p>
            <a:r>
              <a:rPr lang="en-GB" dirty="0"/>
              <a:t>Theoretical Approaches cont’d</a:t>
            </a:r>
          </a:p>
        </p:txBody>
      </p:sp>
      <p:sp>
        <p:nvSpPr>
          <p:cNvPr id="3" name="Content Placeholder 2">
            <a:extLst>
              <a:ext uri="{FF2B5EF4-FFF2-40B4-BE49-F238E27FC236}">
                <a16:creationId xmlns:a16="http://schemas.microsoft.com/office/drawing/2014/main" id="{4D74BBC5-C344-4F43-9A47-BC09401FB889}"/>
              </a:ext>
            </a:extLst>
          </p:cNvPr>
          <p:cNvSpPr>
            <a:spLocks noGrp="1"/>
          </p:cNvSpPr>
          <p:nvPr>
            <p:ph sz="quarter" idx="13"/>
          </p:nvPr>
        </p:nvSpPr>
        <p:spPr/>
        <p:txBody>
          <a:bodyPr>
            <a:normAutofit fontScale="70000" lnSpcReduction="20000"/>
          </a:bodyPr>
          <a:lstStyle/>
          <a:p>
            <a:pPr marL="285750" indent="-285750"/>
            <a:r>
              <a:rPr lang="en-GB" sz="2300" b="1" dirty="0">
                <a:solidFill>
                  <a:srgbClr val="002060"/>
                </a:solidFill>
              </a:rPr>
              <a:t>Hermeneutic Coding – Roland Barthes: </a:t>
            </a:r>
            <a:r>
              <a:rPr lang="en-GB" dirty="0">
                <a:solidFill>
                  <a:srgbClr val="FF0000"/>
                </a:solidFill>
              </a:rPr>
              <a:t>Enigma code </a:t>
            </a:r>
            <a:r>
              <a:rPr lang="en-GB" dirty="0"/>
              <a:t>is created via the scenario that May’s latest vote has been unsuccessful – further throwing the country into </a:t>
            </a:r>
            <a:r>
              <a:rPr lang="en-GB" dirty="0">
                <a:solidFill>
                  <a:srgbClr val="FF0000"/>
                </a:solidFill>
              </a:rPr>
              <a:t>“mayhem” </a:t>
            </a:r>
            <a:r>
              <a:rPr lang="en-GB" dirty="0"/>
              <a:t>and therefore as consequence posing the </a:t>
            </a:r>
            <a:r>
              <a:rPr lang="en-GB" dirty="0">
                <a:solidFill>
                  <a:srgbClr val="FF0000"/>
                </a:solidFill>
              </a:rPr>
              <a:t>hypothetical question of “what next?” </a:t>
            </a:r>
            <a:r>
              <a:rPr lang="en-GB" dirty="0"/>
              <a:t>as the way in which the PM’s leadership is constructed would suggest that not even the politicians know the answer to this quandary.</a:t>
            </a:r>
          </a:p>
          <a:p>
            <a:pPr marL="285750" indent="-285750"/>
            <a:r>
              <a:rPr lang="en-GB" sz="2300" b="1" dirty="0">
                <a:solidFill>
                  <a:srgbClr val="002060"/>
                </a:solidFill>
              </a:rPr>
              <a:t>Post Modernism – Baudrillard: </a:t>
            </a:r>
            <a:r>
              <a:rPr lang="en-GB" dirty="0"/>
              <a:t>Presence of simulacra in </a:t>
            </a:r>
            <a:r>
              <a:rPr lang="en-GB" dirty="0">
                <a:solidFill>
                  <a:srgbClr val="FF0000"/>
                </a:solidFill>
              </a:rPr>
              <a:t>the ongoing portrayal of the disastrous negotiations over a “no deal Brexit”</a:t>
            </a:r>
            <a:r>
              <a:rPr lang="en-GB" dirty="0"/>
              <a:t> for the UK, since the vote was originally cast under David Cameron. The fact that the negotiations themselves have become something of an ongoing “joke” amongst certain media formats . Openly parodied in satirical current affairs TV programmes and recreated in TV Dramas. To an extent Brexit itself has often been cited as narcotising the news media consumers – as many have become desensitised of talk of “disastrous effects for the UK”.</a:t>
            </a:r>
          </a:p>
          <a:p>
            <a:pPr marL="285750" indent="-285750"/>
            <a:r>
              <a:rPr lang="en-GB" sz="2300" b="1" dirty="0">
                <a:solidFill>
                  <a:srgbClr val="002060"/>
                </a:solidFill>
              </a:rPr>
              <a:t>News Values – </a:t>
            </a:r>
            <a:r>
              <a:rPr lang="en-GB" sz="2300" b="1" dirty="0" err="1">
                <a:solidFill>
                  <a:srgbClr val="002060"/>
                </a:solidFill>
              </a:rPr>
              <a:t>Harcup</a:t>
            </a:r>
            <a:r>
              <a:rPr lang="en-GB" sz="2300" b="1" dirty="0">
                <a:solidFill>
                  <a:srgbClr val="002060"/>
                </a:solidFill>
              </a:rPr>
              <a:t> and O’Neill: </a:t>
            </a:r>
            <a:r>
              <a:rPr lang="en-GB" dirty="0"/>
              <a:t>The </a:t>
            </a:r>
            <a:r>
              <a:rPr lang="en-GB" dirty="0">
                <a:solidFill>
                  <a:srgbClr val="FF0000"/>
                </a:solidFill>
              </a:rPr>
              <a:t>UK Brexit debate addresses multiple news values important for “newsworthy” stories </a:t>
            </a:r>
            <a:r>
              <a:rPr lang="en-GB" dirty="0"/>
              <a:t>within UK Newspapers.</a:t>
            </a:r>
          </a:p>
          <a:p>
            <a:endParaRPr lang="en-GB" dirty="0"/>
          </a:p>
        </p:txBody>
      </p:sp>
    </p:spTree>
    <p:extLst>
      <p:ext uri="{BB962C8B-B14F-4D97-AF65-F5344CB8AC3E}">
        <p14:creationId xmlns:p14="http://schemas.microsoft.com/office/powerpoint/2010/main" val="3051203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9F3B63-5731-4782-BEC1-72D77338F7BF}"/>
              </a:ext>
            </a:extLst>
          </p:cNvPr>
          <p:cNvSpPr>
            <a:spLocks noGrp="1"/>
          </p:cNvSpPr>
          <p:nvPr>
            <p:ph type="title"/>
          </p:nvPr>
        </p:nvSpPr>
        <p:spPr>
          <a:xfrm>
            <a:off x="89937" y="91014"/>
            <a:ext cx="10780776" cy="497710"/>
          </a:xfrm>
        </p:spPr>
        <p:txBody>
          <a:bodyPr>
            <a:normAutofit fontScale="90000"/>
          </a:bodyPr>
          <a:lstStyle/>
          <a:p>
            <a:pPr algn="ctr"/>
            <a:r>
              <a:rPr lang="en-GB" sz="3200" dirty="0"/>
              <a:t>REPRESENTATION – Front Page</a:t>
            </a:r>
          </a:p>
        </p:txBody>
      </p:sp>
      <p:sp>
        <p:nvSpPr>
          <p:cNvPr id="3" name="Marcador de texto 2">
            <a:extLst>
              <a:ext uri="{FF2B5EF4-FFF2-40B4-BE49-F238E27FC236}">
                <a16:creationId xmlns:a16="http://schemas.microsoft.com/office/drawing/2014/main" id="{274A7613-A885-434A-A0E0-130DF4B0CBA1}"/>
              </a:ext>
            </a:extLst>
          </p:cNvPr>
          <p:cNvSpPr>
            <a:spLocks noGrp="1"/>
          </p:cNvSpPr>
          <p:nvPr>
            <p:ph type="body" idx="1"/>
          </p:nvPr>
        </p:nvSpPr>
        <p:spPr>
          <a:xfrm>
            <a:off x="127788" y="468638"/>
            <a:ext cx="7071151" cy="5503462"/>
          </a:xfrm>
        </p:spPr>
        <p:txBody>
          <a:bodyPr>
            <a:normAutofit/>
          </a:bodyPr>
          <a:lstStyle/>
          <a:p>
            <a:pPr marL="285750" indent="-285750">
              <a:buFont typeface="Arial" panose="020B0604020202020204" pitchFamily="34" charset="0"/>
              <a:buChar char="•"/>
            </a:pPr>
            <a:r>
              <a:rPr lang="en-GB" sz="1400" dirty="0">
                <a:solidFill>
                  <a:schemeClr val="tx1"/>
                </a:solidFill>
              </a:rPr>
              <a:t>By reducing </a:t>
            </a:r>
            <a:r>
              <a:rPr lang="en-GB" sz="1400" dirty="0">
                <a:solidFill>
                  <a:srgbClr val="FF0000"/>
                </a:solidFill>
              </a:rPr>
              <a:t>Theresa May to the smallest image on the page</a:t>
            </a:r>
            <a:r>
              <a:rPr lang="en-GB" sz="1400" dirty="0">
                <a:solidFill>
                  <a:schemeClr val="tx1"/>
                </a:solidFill>
              </a:rPr>
              <a:t>, the Mirror is sending a clear message about the way she is seen by her fellow MPs and by the newspaper’s target audience, she is seen </a:t>
            </a:r>
            <a:r>
              <a:rPr lang="en-GB" sz="1400" dirty="0">
                <a:solidFill>
                  <a:srgbClr val="FF0000"/>
                </a:solidFill>
              </a:rPr>
              <a:t>as inferior.</a:t>
            </a:r>
          </a:p>
          <a:p>
            <a:pPr marL="285750" indent="-285750">
              <a:buFont typeface="Arial" panose="020B0604020202020204" pitchFamily="34" charset="0"/>
              <a:buChar char="•"/>
            </a:pPr>
            <a:r>
              <a:rPr lang="en-GB" sz="1400" dirty="0">
                <a:solidFill>
                  <a:schemeClr val="tx1"/>
                </a:solidFill>
              </a:rPr>
              <a:t>The headline focuses on </a:t>
            </a:r>
            <a:r>
              <a:rPr lang="en-GB" sz="1400" dirty="0">
                <a:solidFill>
                  <a:srgbClr val="FF0000"/>
                </a:solidFill>
              </a:rPr>
              <a:t>her defeat and implies the whole situation is her fault </a:t>
            </a:r>
            <a:r>
              <a:rPr lang="en-GB" sz="1400" dirty="0">
                <a:solidFill>
                  <a:schemeClr val="tx1"/>
                </a:solidFill>
              </a:rPr>
              <a:t>– there is very little description of the MPs who have challenged her, nor in any way trying to spread the blame on any other number of possible factors.</a:t>
            </a:r>
          </a:p>
          <a:p>
            <a:pPr marL="285750" indent="-285750">
              <a:buFont typeface="Arial" panose="020B0604020202020204" pitchFamily="34" charset="0"/>
              <a:buChar char="•"/>
            </a:pPr>
            <a:r>
              <a:rPr lang="en-GB" sz="1400" dirty="0">
                <a:solidFill>
                  <a:srgbClr val="FF0000"/>
                </a:solidFill>
              </a:rPr>
              <a:t>This personalises a complex story by making it about the experiences of one individual rather than a complicated political progress </a:t>
            </a:r>
            <a:r>
              <a:rPr lang="en-GB" sz="1400" dirty="0">
                <a:solidFill>
                  <a:schemeClr val="tx1"/>
                </a:solidFill>
              </a:rPr>
              <a:t>involving hundreds of people. This is a technique used by news media to help audiences build </a:t>
            </a:r>
            <a:r>
              <a:rPr lang="en-GB" sz="1400" dirty="0">
                <a:solidFill>
                  <a:srgbClr val="FF0000"/>
                </a:solidFill>
              </a:rPr>
              <a:t>emotional engagement </a:t>
            </a:r>
            <a:r>
              <a:rPr lang="en-GB" sz="1400" dirty="0">
                <a:solidFill>
                  <a:schemeClr val="tx1"/>
                </a:solidFill>
              </a:rPr>
              <a:t>about </a:t>
            </a:r>
            <a:r>
              <a:rPr lang="en-GB" sz="1400" dirty="0">
                <a:solidFill>
                  <a:srgbClr val="FF0000"/>
                </a:solidFill>
              </a:rPr>
              <a:t>“dry” </a:t>
            </a:r>
            <a:r>
              <a:rPr lang="en-GB" sz="1400" dirty="0">
                <a:solidFill>
                  <a:schemeClr val="tx1"/>
                </a:solidFill>
              </a:rPr>
              <a:t>political or </a:t>
            </a:r>
            <a:r>
              <a:rPr lang="en-GB" sz="1400" dirty="0">
                <a:solidFill>
                  <a:srgbClr val="FF0000"/>
                </a:solidFill>
              </a:rPr>
              <a:t>economic stories</a:t>
            </a:r>
            <a:r>
              <a:rPr lang="en-GB" sz="1400" dirty="0">
                <a:solidFill>
                  <a:schemeClr val="tx1"/>
                </a:solidFill>
              </a:rPr>
              <a:t>. As the audience of the Daily Mirror may struggle with the intricacies of </a:t>
            </a:r>
            <a:r>
              <a:rPr lang="en-GB" sz="1400" dirty="0">
                <a:solidFill>
                  <a:srgbClr val="FF0000"/>
                </a:solidFill>
              </a:rPr>
              <a:t>political discourse, this technique is used to overly-simplify something which is inevitably much more complex.</a:t>
            </a:r>
          </a:p>
          <a:p>
            <a:pPr marL="285750" indent="-285750">
              <a:buFont typeface="Arial" panose="020B0604020202020204" pitchFamily="34" charset="0"/>
              <a:buChar char="•"/>
            </a:pPr>
            <a:r>
              <a:rPr lang="en-GB" sz="1400" dirty="0">
                <a:solidFill>
                  <a:schemeClr val="tx1"/>
                </a:solidFill>
              </a:rPr>
              <a:t>The small amount of space given to the whole story – along with </a:t>
            </a:r>
            <a:r>
              <a:rPr lang="en-GB" sz="1400" dirty="0">
                <a:solidFill>
                  <a:srgbClr val="FF0000"/>
                </a:solidFill>
              </a:rPr>
              <a:t>the “…Loses Key Vote Again”</a:t>
            </a:r>
            <a:r>
              <a:rPr lang="en-GB" sz="1400" dirty="0">
                <a:solidFill>
                  <a:schemeClr val="tx1"/>
                </a:solidFill>
              </a:rPr>
              <a:t> headline – suggests that, </a:t>
            </a:r>
            <a:r>
              <a:rPr lang="en-GB" sz="1400" dirty="0">
                <a:solidFill>
                  <a:srgbClr val="FF0000"/>
                </a:solidFill>
              </a:rPr>
              <a:t>these political conflicts have become almost commonplace, </a:t>
            </a:r>
            <a:r>
              <a:rPr lang="en-GB" sz="1400" dirty="0">
                <a:solidFill>
                  <a:schemeClr val="tx1"/>
                </a:solidFill>
              </a:rPr>
              <a:t>and this is all part of the ongoing Brexit </a:t>
            </a:r>
            <a:r>
              <a:rPr lang="en-GB" sz="1400" dirty="0">
                <a:solidFill>
                  <a:srgbClr val="FF0000"/>
                </a:solidFill>
              </a:rPr>
              <a:t>“chaos”. </a:t>
            </a:r>
          </a:p>
          <a:p>
            <a:pPr marL="285750" indent="-285750">
              <a:buFont typeface="Arial" panose="020B0604020202020204" pitchFamily="34" charset="0"/>
              <a:buChar char="•"/>
            </a:pPr>
            <a:r>
              <a:rPr lang="en-GB" sz="1400" dirty="0">
                <a:solidFill>
                  <a:schemeClr val="tx1"/>
                </a:solidFill>
              </a:rPr>
              <a:t>Both this and the Eastenders story </a:t>
            </a:r>
            <a:r>
              <a:rPr lang="en-GB" sz="1400" dirty="0">
                <a:solidFill>
                  <a:srgbClr val="FF0000"/>
                </a:solidFill>
              </a:rPr>
              <a:t>could suggest women are weak and vulnerable</a:t>
            </a:r>
            <a:r>
              <a:rPr lang="en-GB" sz="1400" dirty="0">
                <a:solidFill>
                  <a:schemeClr val="tx1"/>
                </a:solidFill>
              </a:rPr>
              <a:t>. The Mirror has an even gender split in their audience, which may explain this is more complex portrayal of women in other.</a:t>
            </a:r>
          </a:p>
          <a:p>
            <a:pPr marL="285750" indent="-285750">
              <a:buFont typeface="Arial" panose="020B0604020202020204" pitchFamily="34" charset="0"/>
              <a:buChar char="•"/>
            </a:pPr>
            <a:endParaRPr lang="en-GB" sz="1400" dirty="0"/>
          </a:p>
        </p:txBody>
      </p:sp>
      <p:pic>
        <p:nvPicPr>
          <p:cNvPr id="4" name="Picture 2" descr="How Europe's newspapers reported May's latest Brexit humiliation ...">
            <a:extLst>
              <a:ext uri="{FF2B5EF4-FFF2-40B4-BE49-F238E27FC236}">
                <a16:creationId xmlns:a16="http://schemas.microsoft.com/office/drawing/2014/main" id="{94DF45D8-E061-42F3-AEEA-FD9D533181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790" y="588724"/>
            <a:ext cx="4642136" cy="4944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028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3B9EEA-CD2F-42D5-B8CB-00AEFAC51672}"/>
              </a:ext>
            </a:extLst>
          </p:cNvPr>
          <p:cNvSpPr>
            <a:spLocks noGrp="1"/>
          </p:cNvSpPr>
          <p:nvPr>
            <p:ph type="title"/>
          </p:nvPr>
        </p:nvSpPr>
        <p:spPr>
          <a:xfrm>
            <a:off x="102462" y="103539"/>
            <a:ext cx="10780776" cy="522762"/>
          </a:xfrm>
        </p:spPr>
        <p:txBody>
          <a:bodyPr>
            <a:normAutofit fontScale="90000"/>
          </a:bodyPr>
          <a:lstStyle/>
          <a:p>
            <a:pPr algn="ctr"/>
            <a:r>
              <a:rPr lang="en-GB" sz="3200" dirty="0"/>
              <a:t>REPRESENTATION – Double Page Spread Article</a:t>
            </a:r>
          </a:p>
        </p:txBody>
      </p:sp>
      <p:sp>
        <p:nvSpPr>
          <p:cNvPr id="3" name="Marcador de texto 2">
            <a:extLst>
              <a:ext uri="{FF2B5EF4-FFF2-40B4-BE49-F238E27FC236}">
                <a16:creationId xmlns:a16="http://schemas.microsoft.com/office/drawing/2014/main" id="{3A6EB3DE-BBEB-4D89-A835-4C465CD878F9}"/>
              </a:ext>
            </a:extLst>
          </p:cNvPr>
          <p:cNvSpPr>
            <a:spLocks noGrp="1"/>
          </p:cNvSpPr>
          <p:nvPr>
            <p:ph type="body" idx="1"/>
          </p:nvPr>
        </p:nvSpPr>
        <p:spPr>
          <a:xfrm>
            <a:off x="102462" y="772078"/>
            <a:ext cx="11548432" cy="5541040"/>
          </a:xfrm>
        </p:spPr>
        <p:txBody>
          <a:bodyPr>
            <a:normAutofit/>
          </a:bodyPr>
          <a:lstStyle/>
          <a:p>
            <a:pPr marL="285750" indent="-285750">
              <a:buFont typeface="Arial" panose="020B0604020202020204" pitchFamily="34" charset="0"/>
              <a:buChar char="•"/>
            </a:pPr>
            <a:r>
              <a:rPr lang="en-GB" sz="1400" dirty="0">
                <a:solidFill>
                  <a:schemeClr val="tx1"/>
                </a:solidFill>
              </a:rPr>
              <a:t>The portrayal of May as embattled continues wit a blow by blow account of the debate. The detail of her </a:t>
            </a:r>
            <a:r>
              <a:rPr lang="en-GB" sz="1400" dirty="0">
                <a:solidFill>
                  <a:srgbClr val="FF0000"/>
                </a:solidFill>
              </a:rPr>
              <a:t>losing her voice again represents her as both weak, but also relentless in her aims.</a:t>
            </a:r>
          </a:p>
          <a:p>
            <a:pPr marL="285750" indent="-285750">
              <a:buFont typeface="Arial" panose="020B0604020202020204" pitchFamily="34" charset="0"/>
              <a:buChar char="•"/>
            </a:pPr>
            <a:r>
              <a:rPr lang="en-GB" sz="1400" dirty="0">
                <a:solidFill>
                  <a:schemeClr val="tx1"/>
                </a:solidFill>
              </a:rPr>
              <a:t>The </a:t>
            </a:r>
            <a:r>
              <a:rPr lang="en-GB" sz="1400" dirty="0">
                <a:solidFill>
                  <a:srgbClr val="FF0000"/>
                </a:solidFill>
              </a:rPr>
              <a:t>image of her dominates the page, </a:t>
            </a:r>
            <a:r>
              <a:rPr lang="en-GB" sz="1400" dirty="0">
                <a:solidFill>
                  <a:schemeClr val="tx1"/>
                </a:solidFill>
              </a:rPr>
              <a:t>whilst the male politicians are in far smaller photo-boxes. There is a sense that even though she is failing, she is going down fighting. Though this seems at odds with the Mirror’s political bias, it does fit with the large female market who may admire May’s tenacity even if they don’t like her politics.</a:t>
            </a:r>
          </a:p>
          <a:p>
            <a:pPr marL="285750" indent="-285750">
              <a:buFont typeface="Arial" panose="020B0604020202020204" pitchFamily="34" charset="0"/>
              <a:buChar char="•"/>
            </a:pPr>
            <a:r>
              <a:rPr lang="en-GB" sz="1400" dirty="0">
                <a:solidFill>
                  <a:schemeClr val="tx1"/>
                </a:solidFill>
              </a:rPr>
              <a:t>She is </a:t>
            </a:r>
            <a:r>
              <a:rPr lang="en-GB" sz="1400" dirty="0">
                <a:solidFill>
                  <a:srgbClr val="FF0000"/>
                </a:solidFill>
              </a:rPr>
              <a:t>clearly portrayed on these pages as a woman “holding her own” </a:t>
            </a:r>
            <a:r>
              <a:rPr lang="en-GB" sz="1400" dirty="0">
                <a:solidFill>
                  <a:schemeClr val="tx1"/>
                </a:solidFill>
              </a:rPr>
              <a:t>in a </a:t>
            </a:r>
            <a:r>
              <a:rPr lang="en-GB" sz="1400" dirty="0">
                <a:solidFill>
                  <a:srgbClr val="FF0000"/>
                </a:solidFill>
              </a:rPr>
              <a:t>man’s world of politics.</a:t>
            </a:r>
          </a:p>
          <a:p>
            <a:pPr marL="285750" indent="-285750">
              <a:buFont typeface="Arial" panose="020B0604020202020204" pitchFamily="34" charset="0"/>
              <a:buChar char="•"/>
            </a:pPr>
            <a:r>
              <a:rPr lang="en-GB" sz="1400" dirty="0">
                <a:solidFill>
                  <a:schemeClr val="tx1"/>
                </a:solidFill>
              </a:rPr>
              <a:t>In general, </a:t>
            </a:r>
            <a:r>
              <a:rPr lang="en-GB" sz="1400" dirty="0">
                <a:solidFill>
                  <a:srgbClr val="FF0000"/>
                </a:solidFill>
              </a:rPr>
              <a:t>Theresa May’s representation within The Daily Mirror is something of a paradox</a:t>
            </a:r>
            <a:r>
              <a:rPr lang="en-GB" sz="1400" dirty="0">
                <a:solidFill>
                  <a:schemeClr val="tx1"/>
                </a:solidFill>
              </a:rPr>
              <a:t> – seen as </a:t>
            </a:r>
            <a:r>
              <a:rPr lang="en-GB" sz="1400" dirty="0">
                <a:solidFill>
                  <a:srgbClr val="FF0000"/>
                </a:solidFill>
              </a:rPr>
              <a:t>largely ineffectual </a:t>
            </a:r>
            <a:r>
              <a:rPr lang="en-GB" sz="1400" dirty="0">
                <a:solidFill>
                  <a:schemeClr val="tx1"/>
                </a:solidFill>
              </a:rPr>
              <a:t>as a leader of the country, </a:t>
            </a:r>
            <a:r>
              <a:rPr lang="en-GB" sz="1400" dirty="0">
                <a:solidFill>
                  <a:srgbClr val="FF0000"/>
                </a:solidFill>
              </a:rPr>
              <a:t>yet at the same time empowered </a:t>
            </a:r>
            <a:r>
              <a:rPr lang="en-GB" sz="1400" dirty="0">
                <a:solidFill>
                  <a:schemeClr val="tx1"/>
                </a:solidFill>
              </a:rPr>
              <a:t>and somewhat capable as a politician in her own right, when </a:t>
            </a:r>
            <a:r>
              <a:rPr lang="en-GB" sz="1400" dirty="0">
                <a:solidFill>
                  <a:srgbClr val="FF0000"/>
                </a:solidFill>
              </a:rPr>
              <a:t>sparring with her male counterparts.</a:t>
            </a:r>
          </a:p>
          <a:p>
            <a:pPr marL="285750" indent="-285750">
              <a:buFont typeface="Arial" panose="020B0604020202020204" pitchFamily="34" charset="0"/>
              <a:buChar char="•"/>
            </a:pPr>
            <a:r>
              <a:rPr lang="en-GB" sz="1400" dirty="0">
                <a:solidFill>
                  <a:schemeClr val="tx1"/>
                </a:solidFill>
              </a:rPr>
              <a:t>It would appear that The Daily Mirror goes to great lengths to carefully avoid the pitfalls of blaming Theresa May’s failure in the most recent Brexit vote on her gender, yet more so on her non-gender specific abilities linked to her poor preparation and her parties own lack of confidence in her approach to this issue in particular.</a:t>
            </a:r>
          </a:p>
          <a:p>
            <a:endParaRPr lang="en-GB" sz="1400" dirty="0"/>
          </a:p>
        </p:txBody>
      </p:sp>
    </p:spTree>
    <p:extLst>
      <p:ext uri="{BB962C8B-B14F-4D97-AF65-F5344CB8AC3E}">
        <p14:creationId xmlns:p14="http://schemas.microsoft.com/office/powerpoint/2010/main" val="3517235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51516-33E1-4738-AB97-B2D7BF4D64D5}"/>
              </a:ext>
            </a:extLst>
          </p:cNvPr>
          <p:cNvSpPr>
            <a:spLocks noGrp="1"/>
          </p:cNvSpPr>
          <p:nvPr>
            <p:ph type="title"/>
          </p:nvPr>
        </p:nvSpPr>
        <p:spPr/>
        <p:txBody>
          <a:bodyPr>
            <a:normAutofit fontScale="90000"/>
          </a:bodyPr>
          <a:lstStyle/>
          <a:p>
            <a:r>
              <a:rPr lang="en-GB" dirty="0"/>
              <a:t>REPRESENTATION – Theoretical Approaches</a:t>
            </a:r>
          </a:p>
        </p:txBody>
      </p:sp>
      <p:sp>
        <p:nvSpPr>
          <p:cNvPr id="3" name="Content Placeholder 2">
            <a:extLst>
              <a:ext uri="{FF2B5EF4-FFF2-40B4-BE49-F238E27FC236}">
                <a16:creationId xmlns:a16="http://schemas.microsoft.com/office/drawing/2014/main" id="{E2E8D509-EE1F-4EC6-815C-971A7B1119C3}"/>
              </a:ext>
            </a:extLst>
          </p:cNvPr>
          <p:cNvSpPr>
            <a:spLocks noGrp="1"/>
          </p:cNvSpPr>
          <p:nvPr>
            <p:ph sz="quarter" idx="13"/>
          </p:nvPr>
        </p:nvSpPr>
        <p:spPr/>
        <p:txBody>
          <a:bodyPr>
            <a:normAutofit fontScale="70000" lnSpcReduction="20000"/>
          </a:bodyPr>
          <a:lstStyle/>
          <a:p>
            <a:pPr marL="285750" indent="-285750"/>
            <a:r>
              <a:rPr lang="en-GB" sz="2300" b="1" dirty="0">
                <a:solidFill>
                  <a:srgbClr val="002060"/>
                </a:solidFill>
              </a:rPr>
              <a:t>Feminist Theory – van </a:t>
            </a:r>
            <a:r>
              <a:rPr lang="en-GB" sz="2300" b="1" dirty="0" err="1">
                <a:solidFill>
                  <a:srgbClr val="002060"/>
                </a:solidFill>
              </a:rPr>
              <a:t>Zoonen</a:t>
            </a:r>
            <a:r>
              <a:rPr lang="en-GB" sz="2300" b="1" dirty="0">
                <a:solidFill>
                  <a:srgbClr val="002060"/>
                </a:solidFill>
              </a:rPr>
              <a:t>: </a:t>
            </a:r>
            <a:r>
              <a:rPr lang="en-GB" dirty="0"/>
              <a:t>van </a:t>
            </a:r>
            <a:r>
              <a:rPr lang="en-GB" dirty="0" err="1"/>
              <a:t>Zoonen</a:t>
            </a:r>
            <a:r>
              <a:rPr lang="en-GB" dirty="0"/>
              <a:t> suggested that </a:t>
            </a:r>
            <a:r>
              <a:rPr lang="en-GB" dirty="0">
                <a:solidFill>
                  <a:srgbClr val="FF0000"/>
                </a:solidFill>
              </a:rPr>
              <a:t>women are often portrayed as sexualised, weak or vulnerable </a:t>
            </a:r>
            <a:r>
              <a:rPr lang="en-GB" dirty="0"/>
              <a:t>in the media. Though the two women featured on the Mirror’s cover are from stories that </a:t>
            </a:r>
            <a:r>
              <a:rPr lang="en-GB" dirty="0">
                <a:solidFill>
                  <a:srgbClr val="FF0000"/>
                </a:solidFill>
              </a:rPr>
              <a:t>seem to portray them as vulnerable</a:t>
            </a:r>
            <a:r>
              <a:rPr lang="en-GB" dirty="0"/>
              <a:t>, the images used connote strength and defiance in the face of adversity; also neither are sexualised.</a:t>
            </a:r>
          </a:p>
          <a:p>
            <a:pPr marL="285750" indent="-285750"/>
            <a:r>
              <a:rPr lang="en-GB" sz="2300" b="1" dirty="0">
                <a:solidFill>
                  <a:srgbClr val="002060"/>
                </a:solidFill>
              </a:rPr>
              <a:t>Theory of Representation – Hall: </a:t>
            </a:r>
            <a:r>
              <a:rPr lang="en-GB" dirty="0"/>
              <a:t>The </a:t>
            </a:r>
            <a:r>
              <a:rPr lang="en-GB" dirty="0">
                <a:solidFill>
                  <a:srgbClr val="FF0000"/>
                </a:solidFill>
              </a:rPr>
              <a:t>representation of Theresa May and other featured politicians are constructed</a:t>
            </a:r>
            <a:r>
              <a:rPr lang="en-GB" dirty="0"/>
              <a:t>, using media language to create meaning for the audience. The use of these </a:t>
            </a:r>
            <a:r>
              <a:rPr lang="en-GB" dirty="0">
                <a:solidFill>
                  <a:srgbClr val="FF0000"/>
                </a:solidFill>
              </a:rPr>
              <a:t>“signs” by the newspaper suggest that May and her supporters belong to a specific cultural group of predominantly white, middle to ruling class British citizens</a:t>
            </a:r>
            <a:r>
              <a:rPr lang="en-GB" dirty="0"/>
              <a:t>. This representation transmits ideas to the reader </a:t>
            </a:r>
            <a:r>
              <a:rPr lang="en-GB" dirty="0">
                <a:solidFill>
                  <a:srgbClr val="FF0000"/>
                </a:solidFill>
              </a:rPr>
              <a:t>about inequalities of power and the subordination of certain social groups</a:t>
            </a:r>
            <a:r>
              <a:rPr lang="en-GB" dirty="0"/>
              <a:t> in the UK. These subordinations will be either supported or criticised by a variety of external groups expressing a </a:t>
            </a:r>
            <a:r>
              <a:rPr lang="en-GB" dirty="0">
                <a:solidFill>
                  <a:srgbClr val="FF0000"/>
                </a:solidFill>
              </a:rPr>
              <a:t>common ideology. </a:t>
            </a:r>
            <a:r>
              <a:rPr lang="en-GB" dirty="0"/>
              <a:t>Marxists and those supporting w/c rights may be critical of Brexit and the current government’s role in delivering the deal. Similarly, Post Colonialists may be critical of the concept of Brexit as a blow to the multiculturalism and therefore immigration into the UK.</a:t>
            </a:r>
          </a:p>
          <a:p>
            <a:endParaRPr lang="en-GB" dirty="0"/>
          </a:p>
        </p:txBody>
      </p:sp>
      <p:pic>
        <p:nvPicPr>
          <p:cNvPr id="14338" name="Picture 2" descr="Castaway: Stuart Hall in his own words | openDemocracy">
            <a:extLst>
              <a:ext uri="{FF2B5EF4-FFF2-40B4-BE49-F238E27FC236}">
                <a16:creationId xmlns:a16="http://schemas.microsoft.com/office/drawing/2014/main" id="{68DF08BF-CDE2-44F2-B0AD-C975E6AACB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1354" y="277137"/>
            <a:ext cx="3175571" cy="1786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3007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6BF6D-E0DA-42E6-B868-C2858136D201}"/>
              </a:ext>
            </a:extLst>
          </p:cNvPr>
          <p:cNvSpPr>
            <a:spLocks noGrp="1"/>
          </p:cNvSpPr>
          <p:nvPr>
            <p:ph type="title"/>
          </p:nvPr>
        </p:nvSpPr>
        <p:spPr/>
        <p:txBody>
          <a:bodyPr>
            <a:normAutofit/>
          </a:bodyPr>
          <a:lstStyle/>
          <a:p>
            <a:r>
              <a:rPr lang="en-GB" dirty="0"/>
              <a:t>Theoretical Approaches cont’d</a:t>
            </a:r>
          </a:p>
        </p:txBody>
      </p:sp>
      <p:sp>
        <p:nvSpPr>
          <p:cNvPr id="3" name="Content Placeholder 2">
            <a:extLst>
              <a:ext uri="{FF2B5EF4-FFF2-40B4-BE49-F238E27FC236}">
                <a16:creationId xmlns:a16="http://schemas.microsoft.com/office/drawing/2014/main" id="{81638AE3-B9EB-4F7F-A101-CFBF1106119B}"/>
              </a:ext>
            </a:extLst>
          </p:cNvPr>
          <p:cNvSpPr>
            <a:spLocks noGrp="1"/>
          </p:cNvSpPr>
          <p:nvPr>
            <p:ph sz="quarter" idx="13"/>
          </p:nvPr>
        </p:nvSpPr>
        <p:spPr/>
        <p:txBody>
          <a:bodyPr>
            <a:normAutofit fontScale="77500" lnSpcReduction="20000"/>
          </a:bodyPr>
          <a:lstStyle/>
          <a:p>
            <a:pPr marL="285750" indent="-285750"/>
            <a:r>
              <a:rPr lang="en-GB" sz="2300" b="1" dirty="0">
                <a:solidFill>
                  <a:srgbClr val="002060"/>
                </a:solidFill>
              </a:rPr>
              <a:t>Stereotype Theory – Tessa Perkins: </a:t>
            </a:r>
            <a:r>
              <a:rPr lang="en-GB" dirty="0"/>
              <a:t>The newspaper has tapped into the stereotype of </a:t>
            </a:r>
            <a:r>
              <a:rPr lang="en-GB" dirty="0">
                <a:solidFill>
                  <a:srgbClr val="FF0000"/>
                </a:solidFill>
              </a:rPr>
              <a:t>“untrustworthy politician”</a:t>
            </a:r>
            <a:r>
              <a:rPr lang="en-GB" dirty="0"/>
              <a:t> in order to base Theresa May’s vote loss story around – it is this stereotype which the article </a:t>
            </a:r>
            <a:r>
              <a:rPr lang="en-GB" dirty="0">
                <a:solidFill>
                  <a:srgbClr val="FF0000"/>
                </a:solidFill>
              </a:rPr>
              <a:t>juxtaposes and highlights. Labour leader Jeremy Corbyn is portrayed in a somewhat positive light</a:t>
            </a:r>
            <a:r>
              <a:rPr lang="en-GB" dirty="0"/>
              <a:t>.</a:t>
            </a:r>
            <a:r>
              <a:rPr lang="en-GB" b="1" dirty="0"/>
              <a:t> </a:t>
            </a:r>
            <a:r>
              <a:rPr lang="en-GB" dirty="0"/>
              <a:t>The article uses somewhat rigid and established </a:t>
            </a:r>
            <a:r>
              <a:rPr lang="en-GB" dirty="0">
                <a:solidFill>
                  <a:srgbClr val="FF0000"/>
                </a:solidFill>
              </a:rPr>
              <a:t>stereotypes</a:t>
            </a:r>
            <a:r>
              <a:rPr lang="en-GB" dirty="0"/>
              <a:t> of staid right wing politicians to construct working vs middle class binary opposites to position the story critically in the consciousness of Daily Mirror readers.</a:t>
            </a:r>
          </a:p>
          <a:p>
            <a:pPr marL="285750" indent="-285750"/>
            <a:r>
              <a:rPr lang="en-GB" sz="2300" b="1" dirty="0">
                <a:solidFill>
                  <a:srgbClr val="002060"/>
                </a:solidFill>
              </a:rPr>
              <a:t>Theory of Identity – </a:t>
            </a:r>
            <a:r>
              <a:rPr lang="en-GB" sz="2300" b="1" dirty="0" err="1">
                <a:solidFill>
                  <a:srgbClr val="002060"/>
                </a:solidFill>
              </a:rPr>
              <a:t>Gauntlett</a:t>
            </a:r>
            <a:r>
              <a:rPr lang="en-GB" sz="2300" b="1" dirty="0">
                <a:solidFill>
                  <a:srgbClr val="002060"/>
                </a:solidFill>
              </a:rPr>
              <a:t>: </a:t>
            </a:r>
            <a:r>
              <a:rPr lang="en-GB" dirty="0"/>
              <a:t>Despite </a:t>
            </a:r>
            <a:r>
              <a:rPr lang="en-GB" dirty="0">
                <a:solidFill>
                  <a:srgbClr val="FF0000"/>
                </a:solidFill>
              </a:rPr>
              <a:t>the overtones of ineptitude and failure attached to Theresa May’s denied Brexit vote, she is very much seen as a potential role model to females who may wish to pursue a career in a male dominated industry</a:t>
            </a:r>
            <a:r>
              <a:rPr lang="en-GB" dirty="0"/>
              <a:t>. Her bravery in the face of overwhelming odds and eventual defat is highlighted throughout, and although peppered with imagery and key words dictating disappointment, the article does reflect on May’s stubbornness to continue regardless. This strong female presence is further reinforced by the cover-line promoting the story about the </a:t>
            </a:r>
            <a:r>
              <a:rPr lang="en-GB" dirty="0" err="1"/>
              <a:t>Eastender’s</a:t>
            </a:r>
            <a:r>
              <a:rPr lang="en-GB" dirty="0"/>
              <a:t> actor who was assaulted.</a:t>
            </a:r>
            <a:endParaRPr lang="en-GB" b="1" dirty="0"/>
          </a:p>
          <a:p>
            <a:endParaRPr lang="en-GB" dirty="0"/>
          </a:p>
        </p:txBody>
      </p:sp>
      <p:pic>
        <p:nvPicPr>
          <p:cNvPr id="15362" name="Picture 2" descr="David Gauntlett (@davidgauntlett) | Twitter">
            <a:extLst>
              <a:ext uri="{FF2B5EF4-FFF2-40B4-BE49-F238E27FC236}">
                <a16:creationId xmlns:a16="http://schemas.microsoft.com/office/drawing/2014/main" id="{7A703292-E0F6-4046-9A3E-BC12E6C304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8007" y="158396"/>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939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49E81B-2C51-4F85-B6D8-20B0F484D378}"/>
              </a:ext>
            </a:extLst>
          </p:cNvPr>
          <p:cNvSpPr>
            <a:spLocks noGrp="1"/>
          </p:cNvSpPr>
          <p:nvPr>
            <p:ph type="title"/>
          </p:nvPr>
        </p:nvSpPr>
        <p:spPr>
          <a:xfrm>
            <a:off x="0" y="0"/>
            <a:ext cx="10780776" cy="1146082"/>
          </a:xfrm>
        </p:spPr>
        <p:txBody>
          <a:bodyPr>
            <a:normAutofit/>
          </a:bodyPr>
          <a:lstStyle/>
          <a:p>
            <a:pPr algn="ctr"/>
            <a:r>
              <a:rPr lang="en-GB" sz="4000" dirty="0"/>
              <a:t>MEDIA INDUSTRIES - History</a:t>
            </a:r>
          </a:p>
        </p:txBody>
      </p:sp>
      <p:sp>
        <p:nvSpPr>
          <p:cNvPr id="3" name="Marcador de texto 2">
            <a:extLst>
              <a:ext uri="{FF2B5EF4-FFF2-40B4-BE49-F238E27FC236}">
                <a16:creationId xmlns:a16="http://schemas.microsoft.com/office/drawing/2014/main" id="{DC59E74A-755B-468D-A15A-DA9322DE3C63}"/>
              </a:ext>
            </a:extLst>
          </p:cNvPr>
          <p:cNvSpPr>
            <a:spLocks noGrp="1"/>
          </p:cNvSpPr>
          <p:nvPr>
            <p:ph type="body" idx="1"/>
          </p:nvPr>
        </p:nvSpPr>
        <p:spPr>
          <a:xfrm>
            <a:off x="-1" y="1253446"/>
            <a:ext cx="11661169" cy="4232953"/>
          </a:xfrm>
        </p:spPr>
        <p:txBody>
          <a:bodyPr>
            <a:normAutofit lnSpcReduction="10000"/>
          </a:bodyPr>
          <a:lstStyle/>
          <a:p>
            <a:pPr marL="285750" indent="-285750">
              <a:buFont typeface="Arial" panose="020B0604020202020204" pitchFamily="34" charset="0"/>
              <a:buChar char="•"/>
            </a:pPr>
            <a:r>
              <a:rPr lang="en-GB" sz="1400" dirty="0">
                <a:solidFill>
                  <a:srgbClr val="FF0000"/>
                </a:solidFill>
              </a:rPr>
              <a:t>The Daily Mirror was first published in 1903 as a newspaper for women </a:t>
            </a:r>
            <a:r>
              <a:rPr lang="en-GB" sz="1400" dirty="0">
                <a:solidFill>
                  <a:schemeClr val="tx1"/>
                </a:solidFill>
              </a:rPr>
              <a:t>“to act as a mirror on feminine life”. However, the newspaper was quickly </a:t>
            </a:r>
            <a:r>
              <a:rPr lang="en-GB" sz="1400" dirty="0">
                <a:solidFill>
                  <a:srgbClr val="FF0000"/>
                </a:solidFill>
              </a:rPr>
              <a:t>redesigned to appeal to a broader m/c audience</a:t>
            </a:r>
            <a:r>
              <a:rPr lang="en-GB" sz="1400" dirty="0">
                <a:solidFill>
                  <a:schemeClr val="tx1"/>
                </a:solidFill>
              </a:rPr>
              <a:t>. It was founded by Alfred Harmsworth, who sold it to his brother Harold Harmsworth in 1913. In 1963 a restructuring of the media interests of the Harmsworth family led to the Mirror becoming a part of International Publishing Corporation. </a:t>
            </a:r>
            <a:r>
              <a:rPr lang="en-GB" sz="1400" dirty="0">
                <a:solidFill>
                  <a:srgbClr val="FF0000"/>
                </a:solidFill>
              </a:rPr>
              <a:t>Its sister paper, the Sunday Mirror began in 1915</a:t>
            </a:r>
            <a:r>
              <a:rPr lang="en-GB" sz="1400" dirty="0">
                <a:solidFill>
                  <a:schemeClr val="tx1"/>
                </a:solidFill>
              </a:rPr>
              <a:t>, starting as the Sunday Pictorial and becoming the Sunday Mirror in 1963.</a:t>
            </a:r>
          </a:p>
          <a:p>
            <a:pPr marL="285750" indent="-285750">
              <a:buFont typeface="Arial" panose="020B0604020202020204" pitchFamily="34" charset="0"/>
              <a:buChar char="•"/>
            </a:pPr>
            <a:r>
              <a:rPr lang="en-GB" sz="1400" dirty="0">
                <a:solidFill>
                  <a:schemeClr val="tx1"/>
                </a:solidFill>
              </a:rPr>
              <a:t>It was later transformed again into a w/c newspaper after 1934, in order to reach an even larger audience.</a:t>
            </a:r>
          </a:p>
          <a:p>
            <a:pPr marL="285750" indent="-285750">
              <a:buFont typeface="Arial" panose="020B0604020202020204" pitchFamily="34" charset="0"/>
              <a:buChar char="•"/>
            </a:pPr>
            <a:r>
              <a:rPr lang="en-GB" sz="1400" dirty="0">
                <a:solidFill>
                  <a:schemeClr val="tx1"/>
                </a:solidFill>
              </a:rPr>
              <a:t>During the mid </a:t>
            </a:r>
            <a:r>
              <a:rPr lang="en-GB" sz="1400" dirty="0">
                <a:solidFill>
                  <a:srgbClr val="FF0000"/>
                </a:solidFill>
              </a:rPr>
              <a:t>1960s, daily sales exceeded 5 million copies,</a:t>
            </a:r>
            <a:r>
              <a:rPr lang="en-GB" sz="1400" dirty="0">
                <a:solidFill>
                  <a:schemeClr val="tx1"/>
                </a:solidFill>
              </a:rPr>
              <a:t> a feat never repeated by it or any other daily British newspaper since. </a:t>
            </a:r>
          </a:p>
          <a:p>
            <a:pPr marL="285750" indent="-285750">
              <a:buFont typeface="Arial" panose="020B0604020202020204" pitchFamily="34" charset="0"/>
              <a:buChar char="•"/>
            </a:pPr>
            <a:r>
              <a:rPr lang="en-GB" sz="1400" dirty="0">
                <a:solidFill>
                  <a:schemeClr val="tx1"/>
                </a:solidFill>
              </a:rPr>
              <a:t>The Mirror was owned by Robert Maxwell between 1984 and 1991. The paper went through a protracted period of crisis after his death before merging with the regional newspaper group Trinity in 1999 to form Trinity Mirror.</a:t>
            </a:r>
          </a:p>
          <a:p>
            <a:pPr marL="285750" indent="-285750">
              <a:buFont typeface="Arial" panose="020B0604020202020204" pitchFamily="34" charset="0"/>
              <a:buChar char="•"/>
            </a:pPr>
            <a:r>
              <a:rPr lang="en-GB" sz="1400" dirty="0">
                <a:solidFill>
                  <a:srgbClr val="FF0000"/>
                </a:solidFill>
              </a:rPr>
              <a:t>Now owned by Reach PLC, the Daily Mirror was once the most popular tabloid in the UK.</a:t>
            </a:r>
          </a:p>
          <a:p>
            <a:pPr marL="285750" indent="-285750">
              <a:buFont typeface="Arial" panose="020B0604020202020204" pitchFamily="34" charset="0"/>
              <a:buChar char="•"/>
            </a:pPr>
            <a:r>
              <a:rPr lang="en-GB" sz="1400" dirty="0">
                <a:solidFill>
                  <a:schemeClr val="tx1"/>
                </a:solidFill>
              </a:rPr>
              <a:t>However, it has had the largest year on year fall in sales of any national print newspaper in recent years with a current average daily sales of just 509,000 copies.</a:t>
            </a:r>
          </a:p>
          <a:p>
            <a:pPr marL="285750" indent="-285750">
              <a:buFont typeface="Arial" panose="020B0604020202020204" pitchFamily="34" charset="0"/>
              <a:buChar char="•"/>
            </a:pPr>
            <a:r>
              <a:rPr lang="en-GB" sz="1400" dirty="0">
                <a:solidFill>
                  <a:schemeClr val="tx1"/>
                </a:solidFill>
              </a:rPr>
              <a:t>The </a:t>
            </a:r>
            <a:r>
              <a:rPr lang="en-GB" sz="1400" dirty="0">
                <a:solidFill>
                  <a:srgbClr val="FF0000"/>
                </a:solidFill>
              </a:rPr>
              <a:t>Daily Mirror Masthead has changed significantly over the period since its inception</a:t>
            </a:r>
            <a:r>
              <a:rPr lang="en-GB" sz="1400" dirty="0">
                <a:solidFill>
                  <a:schemeClr val="tx1"/>
                </a:solidFill>
              </a:rPr>
              <a:t>, reflecting its editorial evolution and the design features of a changing digitally focused industry; from a plain black and white title to a </a:t>
            </a:r>
            <a:r>
              <a:rPr lang="en-GB" sz="1400" dirty="0">
                <a:solidFill>
                  <a:srgbClr val="FF0000"/>
                </a:solidFill>
              </a:rPr>
              <a:t>“red block” </a:t>
            </a:r>
            <a:r>
              <a:rPr lang="en-GB" sz="1400" dirty="0">
                <a:solidFill>
                  <a:schemeClr val="tx1"/>
                </a:solidFill>
              </a:rPr>
              <a:t>around the italicised name, to a much more confident striking and </a:t>
            </a:r>
            <a:r>
              <a:rPr lang="en-GB" sz="1400" dirty="0">
                <a:solidFill>
                  <a:srgbClr val="FF0000"/>
                </a:solidFill>
              </a:rPr>
              <a:t>bold look </a:t>
            </a:r>
            <a:r>
              <a:rPr lang="en-GB" sz="1400" dirty="0">
                <a:solidFill>
                  <a:schemeClr val="tx1"/>
                </a:solidFill>
              </a:rPr>
              <a:t>in more recent years. </a:t>
            </a:r>
          </a:p>
        </p:txBody>
      </p:sp>
      <p:pic>
        <p:nvPicPr>
          <p:cNvPr id="6148" name="Picture 4" descr="Jobs with Reach plc">
            <a:extLst>
              <a:ext uri="{FF2B5EF4-FFF2-40B4-BE49-F238E27FC236}">
                <a16:creationId xmlns:a16="http://schemas.microsoft.com/office/drawing/2014/main" id="{5C8AAC64-A6C1-4BA0-8D87-D6F741C297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0162" y="80682"/>
            <a:ext cx="2183016" cy="114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1949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C4B515-6363-4D77-A181-C594C05A0514}"/>
              </a:ext>
            </a:extLst>
          </p:cNvPr>
          <p:cNvSpPr>
            <a:spLocks noGrp="1"/>
          </p:cNvSpPr>
          <p:nvPr>
            <p:ph type="title"/>
          </p:nvPr>
        </p:nvSpPr>
        <p:spPr>
          <a:xfrm>
            <a:off x="-1" y="653677"/>
            <a:ext cx="10780776" cy="667820"/>
          </a:xfrm>
        </p:spPr>
        <p:txBody>
          <a:bodyPr>
            <a:normAutofit/>
          </a:bodyPr>
          <a:lstStyle/>
          <a:p>
            <a:r>
              <a:rPr lang="en-GB" sz="2800" dirty="0"/>
              <a:t>MEDIA INDUSTRIES – The Mirror “Online”</a:t>
            </a:r>
          </a:p>
        </p:txBody>
      </p:sp>
      <p:sp>
        <p:nvSpPr>
          <p:cNvPr id="3" name="Marcador de texto 2">
            <a:extLst>
              <a:ext uri="{FF2B5EF4-FFF2-40B4-BE49-F238E27FC236}">
                <a16:creationId xmlns:a16="http://schemas.microsoft.com/office/drawing/2014/main" id="{7206EE2E-C988-4596-B3AD-CE15E92627B2}"/>
              </a:ext>
            </a:extLst>
          </p:cNvPr>
          <p:cNvSpPr>
            <a:spLocks noGrp="1"/>
          </p:cNvSpPr>
          <p:nvPr>
            <p:ph type="body" idx="1"/>
          </p:nvPr>
        </p:nvSpPr>
        <p:spPr>
          <a:xfrm>
            <a:off x="-1" y="1781619"/>
            <a:ext cx="11578975" cy="3754884"/>
          </a:xfrm>
        </p:spPr>
        <p:txBody>
          <a:bodyPr>
            <a:normAutofit/>
          </a:bodyPr>
          <a:lstStyle/>
          <a:p>
            <a:pPr marL="285750" indent="-285750">
              <a:buFont typeface="Arial" panose="020B0604020202020204" pitchFamily="34" charset="0"/>
              <a:buChar char="•"/>
            </a:pPr>
            <a:r>
              <a:rPr lang="en-GB" sz="1400" dirty="0">
                <a:solidFill>
                  <a:schemeClr val="tx1"/>
                </a:solidFill>
              </a:rPr>
              <a:t>Online media has largely been </a:t>
            </a:r>
            <a:r>
              <a:rPr lang="en-GB" sz="1400" dirty="0">
                <a:solidFill>
                  <a:srgbClr val="FF0000"/>
                </a:solidFill>
              </a:rPr>
              <a:t>responsible for the downturn </a:t>
            </a:r>
            <a:r>
              <a:rPr lang="en-GB" sz="1400" dirty="0">
                <a:solidFill>
                  <a:schemeClr val="tx1"/>
                </a:solidFill>
              </a:rPr>
              <a:t>in print sales and the Daily Mirror has responded to this by launching </a:t>
            </a:r>
            <a:r>
              <a:rPr lang="en-GB" sz="1400" dirty="0">
                <a:solidFill>
                  <a:srgbClr val="FF0000"/>
                </a:solidFill>
              </a:rPr>
              <a:t>“Mirror Online”</a:t>
            </a:r>
            <a:r>
              <a:rPr lang="en-GB" sz="1400" dirty="0">
                <a:solidFill>
                  <a:schemeClr val="tx1"/>
                </a:solidFill>
              </a:rPr>
              <a:t> and having a </a:t>
            </a:r>
            <a:r>
              <a:rPr lang="en-GB" sz="1400" dirty="0">
                <a:solidFill>
                  <a:srgbClr val="FF0000"/>
                </a:solidFill>
              </a:rPr>
              <a:t>presence on social media sites.</a:t>
            </a:r>
          </a:p>
          <a:p>
            <a:pPr marL="285750" indent="-285750">
              <a:buFont typeface="Arial" panose="020B0604020202020204" pitchFamily="34" charset="0"/>
              <a:buChar char="•"/>
            </a:pPr>
            <a:r>
              <a:rPr lang="en-GB" sz="1400" dirty="0">
                <a:solidFill>
                  <a:schemeClr val="tx1"/>
                </a:solidFill>
              </a:rPr>
              <a:t>The Mirror Online is a </a:t>
            </a:r>
            <a:r>
              <a:rPr lang="en-GB" sz="1400" dirty="0">
                <a:solidFill>
                  <a:srgbClr val="FF0000"/>
                </a:solidFill>
              </a:rPr>
              <a:t>free website </a:t>
            </a:r>
            <a:r>
              <a:rPr lang="en-GB" sz="1400" dirty="0">
                <a:solidFill>
                  <a:schemeClr val="tx1"/>
                </a:solidFill>
              </a:rPr>
              <a:t>– users can read all stories and access </a:t>
            </a:r>
            <a:r>
              <a:rPr lang="en-GB" sz="1400" dirty="0">
                <a:solidFill>
                  <a:srgbClr val="FF0000"/>
                </a:solidFill>
              </a:rPr>
              <a:t>all features as there is no paywall to access these. There is however a large sponsorship and promotional presence </a:t>
            </a:r>
            <a:r>
              <a:rPr lang="en-GB" sz="1400" dirty="0">
                <a:solidFill>
                  <a:schemeClr val="tx1"/>
                </a:solidFill>
              </a:rPr>
              <a:t>throughout the home page and menu system to possibly subsidise costs. </a:t>
            </a:r>
          </a:p>
          <a:p>
            <a:pPr marL="285750" indent="-285750">
              <a:buFont typeface="Arial" panose="020B0604020202020204" pitchFamily="34" charset="0"/>
              <a:buChar char="•"/>
            </a:pPr>
            <a:r>
              <a:rPr lang="en-GB" sz="1400" dirty="0">
                <a:solidFill>
                  <a:schemeClr val="tx1"/>
                </a:solidFill>
              </a:rPr>
              <a:t>The website </a:t>
            </a:r>
            <a:r>
              <a:rPr lang="en-GB" sz="1400" dirty="0">
                <a:solidFill>
                  <a:srgbClr val="FF0000"/>
                </a:solidFill>
              </a:rPr>
              <a:t>offers interactive opportunities </a:t>
            </a:r>
            <a:r>
              <a:rPr lang="en-GB" sz="1400" dirty="0">
                <a:solidFill>
                  <a:schemeClr val="tx1"/>
                </a:solidFill>
              </a:rPr>
              <a:t>for its readers with </a:t>
            </a:r>
            <a:r>
              <a:rPr lang="en-GB" sz="1400" dirty="0">
                <a:solidFill>
                  <a:srgbClr val="FF0000"/>
                </a:solidFill>
              </a:rPr>
              <a:t>competitions, polls and a “Got a story?” </a:t>
            </a:r>
            <a:r>
              <a:rPr lang="en-GB" sz="1400" dirty="0">
                <a:solidFill>
                  <a:schemeClr val="tx1"/>
                </a:solidFill>
              </a:rPr>
              <a:t>feature which invites readers to submit their own stories.</a:t>
            </a:r>
          </a:p>
          <a:p>
            <a:pPr marL="285750" indent="-285750">
              <a:buFont typeface="Arial" panose="020B0604020202020204" pitchFamily="34" charset="0"/>
              <a:buChar char="•"/>
            </a:pPr>
            <a:r>
              <a:rPr lang="en-GB" sz="1400" dirty="0">
                <a:solidFill>
                  <a:schemeClr val="tx1"/>
                </a:solidFill>
              </a:rPr>
              <a:t>Though it </a:t>
            </a:r>
            <a:r>
              <a:rPr lang="en-GB" sz="1400" dirty="0">
                <a:solidFill>
                  <a:srgbClr val="FF0000"/>
                </a:solidFill>
              </a:rPr>
              <a:t>doesn’t invite users’ comments on political issues, it does have accessible stories breaking down the key events into “bitesize” chunks. </a:t>
            </a:r>
            <a:r>
              <a:rPr lang="en-GB" sz="1400" dirty="0">
                <a:solidFill>
                  <a:schemeClr val="tx1"/>
                </a:solidFill>
              </a:rPr>
              <a:t>This further reinforces the Mirror’s brand being the “Intelligent Tabloid”.</a:t>
            </a:r>
          </a:p>
          <a:p>
            <a:pPr marL="285750" indent="-285750">
              <a:buFont typeface="Arial" panose="020B0604020202020204" pitchFamily="34" charset="0"/>
              <a:buChar char="•"/>
            </a:pPr>
            <a:r>
              <a:rPr lang="en-GB" sz="1400" dirty="0">
                <a:solidFill>
                  <a:schemeClr val="tx1"/>
                </a:solidFill>
              </a:rPr>
              <a:t>This method of newsgathering involves the reader – further encouraging readers to become prosumers contributing via citizen journalism.</a:t>
            </a:r>
          </a:p>
          <a:p>
            <a:pPr marL="285750" indent="-285750">
              <a:buFont typeface="Arial" panose="020B0604020202020204" pitchFamily="34" charset="0"/>
              <a:buChar char="•"/>
            </a:pPr>
            <a:r>
              <a:rPr lang="en-GB" sz="1400" dirty="0">
                <a:solidFill>
                  <a:schemeClr val="tx1"/>
                </a:solidFill>
              </a:rPr>
              <a:t>Online readers are exposed to multiple </a:t>
            </a:r>
            <a:r>
              <a:rPr lang="en-GB" sz="1400" dirty="0">
                <a:solidFill>
                  <a:srgbClr val="FF0000"/>
                </a:solidFill>
              </a:rPr>
              <a:t>#hashtags links to breaking or trending stories </a:t>
            </a:r>
            <a:r>
              <a:rPr lang="en-GB" sz="1400" dirty="0">
                <a:solidFill>
                  <a:schemeClr val="tx1"/>
                </a:solidFill>
              </a:rPr>
              <a:t>and this further adds another dimension to breaking live news, giving the reader another avenue to follow the events.</a:t>
            </a:r>
          </a:p>
          <a:p>
            <a:endParaRPr lang="en-GB" sz="1400" dirty="0"/>
          </a:p>
        </p:txBody>
      </p:sp>
      <p:pic>
        <p:nvPicPr>
          <p:cNvPr id="8194" name="Picture 2" descr="Mirror Online: The intelligent tabloid. #madeuthink">
            <a:extLst>
              <a:ext uri="{FF2B5EF4-FFF2-40B4-BE49-F238E27FC236}">
                <a16:creationId xmlns:a16="http://schemas.microsoft.com/office/drawing/2014/main" id="{E43813FF-2ACA-4E5E-958A-7E42977145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2032" y="145327"/>
            <a:ext cx="5170683" cy="1636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478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7C2908-5812-43D7-9472-734AAFDF23B4}"/>
              </a:ext>
            </a:extLst>
          </p:cNvPr>
          <p:cNvSpPr>
            <a:spLocks noGrp="1"/>
          </p:cNvSpPr>
          <p:nvPr>
            <p:ph type="title"/>
          </p:nvPr>
        </p:nvSpPr>
        <p:spPr>
          <a:xfrm>
            <a:off x="0" y="0"/>
            <a:ext cx="10780776" cy="503245"/>
          </a:xfrm>
        </p:spPr>
        <p:txBody>
          <a:bodyPr>
            <a:normAutofit fontScale="90000"/>
          </a:bodyPr>
          <a:lstStyle/>
          <a:p>
            <a:pPr algn="ctr"/>
            <a:r>
              <a:rPr lang="en-GB" sz="3200" dirty="0"/>
              <a:t>MEDIA INDUSTRIES – Ownership </a:t>
            </a:r>
          </a:p>
        </p:txBody>
      </p:sp>
      <p:sp>
        <p:nvSpPr>
          <p:cNvPr id="3" name="Marcador de texto 2">
            <a:extLst>
              <a:ext uri="{FF2B5EF4-FFF2-40B4-BE49-F238E27FC236}">
                <a16:creationId xmlns:a16="http://schemas.microsoft.com/office/drawing/2014/main" id="{378DF971-C4AE-4D39-89C3-A8CBD2CAF637}"/>
              </a:ext>
            </a:extLst>
          </p:cNvPr>
          <p:cNvSpPr>
            <a:spLocks noGrp="1"/>
          </p:cNvSpPr>
          <p:nvPr>
            <p:ph type="body" idx="1"/>
          </p:nvPr>
        </p:nvSpPr>
        <p:spPr>
          <a:xfrm>
            <a:off x="-1" y="688369"/>
            <a:ext cx="11794733" cy="4859676"/>
          </a:xfrm>
        </p:spPr>
        <p:txBody>
          <a:bodyPr>
            <a:normAutofit/>
          </a:bodyPr>
          <a:lstStyle/>
          <a:p>
            <a:pPr marL="285750" indent="-285750">
              <a:buFont typeface="Arial" panose="020B0604020202020204" pitchFamily="34" charset="0"/>
              <a:buChar char="•"/>
            </a:pPr>
            <a:r>
              <a:rPr lang="en-GB" sz="1600" dirty="0">
                <a:solidFill>
                  <a:srgbClr val="FF0000"/>
                </a:solidFill>
              </a:rPr>
              <a:t>Reach PLC </a:t>
            </a:r>
            <a:r>
              <a:rPr lang="en-GB" sz="1600" dirty="0">
                <a:solidFill>
                  <a:schemeClr val="tx1"/>
                </a:solidFill>
              </a:rPr>
              <a:t>is the largest national and regional multimedia content publisher in the UK, comprising national and regional news brands across the country.</a:t>
            </a:r>
          </a:p>
          <a:p>
            <a:pPr marL="285750" indent="-285750">
              <a:buFont typeface="Arial" panose="020B0604020202020204" pitchFamily="34" charset="0"/>
              <a:buChar char="•"/>
            </a:pPr>
            <a:r>
              <a:rPr lang="en-GB" sz="1600" dirty="0">
                <a:solidFill>
                  <a:schemeClr val="tx1"/>
                </a:solidFill>
              </a:rPr>
              <a:t>Reach PLC </a:t>
            </a:r>
            <a:r>
              <a:rPr lang="en-GB" sz="1600" dirty="0">
                <a:solidFill>
                  <a:srgbClr val="FF0000"/>
                </a:solidFill>
              </a:rPr>
              <a:t>publish more than 150 newspaper titles </a:t>
            </a:r>
            <a:r>
              <a:rPr lang="en-GB" sz="1600" dirty="0">
                <a:solidFill>
                  <a:schemeClr val="tx1"/>
                </a:solidFill>
              </a:rPr>
              <a:t>across the UK and Ireland, from the national presence of </a:t>
            </a:r>
            <a:r>
              <a:rPr lang="en-GB" sz="1600" dirty="0">
                <a:solidFill>
                  <a:srgbClr val="FF0000"/>
                </a:solidFill>
              </a:rPr>
              <a:t>the Daily Mirror, the Daily Record, the Sunday Mirror, to local newspapers such as the Manchester Evening News, Bristol Post, Liverpool Echo and Nottingham Post.</a:t>
            </a:r>
          </a:p>
          <a:p>
            <a:pPr marL="285750" indent="-285750">
              <a:buFont typeface="Arial" panose="020B0604020202020204" pitchFamily="34" charset="0"/>
              <a:buChar char="•"/>
            </a:pPr>
            <a:r>
              <a:rPr lang="en-GB" sz="1600" dirty="0">
                <a:solidFill>
                  <a:schemeClr val="tx1"/>
                </a:solidFill>
              </a:rPr>
              <a:t>The newspaper conglomerate regularly uses the opportunity to market across platforms, use synergy and publicise other media products which promote values and political agendas close to those of the organisation. </a:t>
            </a:r>
          </a:p>
        </p:txBody>
      </p:sp>
      <p:pic>
        <p:nvPicPr>
          <p:cNvPr id="9218" name="Picture 2" descr="Reach plc sees signs of improvement - Business Insider">
            <a:extLst>
              <a:ext uri="{FF2B5EF4-FFF2-40B4-BE49-F238E27FC236}">
                <a16:creationId xmlns:a16="http://schemas.microsoft.com/office/drawing/2014/main" id="{581F02D0-06B8-4072-A209-028845C019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5836" y="3118207"/>
            <a:ext cx="3635727" cy="2417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908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BC3255-42D4-4752-9C4F-497B39A61D84}"/>
              </a:ext>
            </a:extLst>
          </p:cNvPr>
          <p:cNvSpPr>
            <a:spLocks noGrp="1"/>
          </p:cNvSpPr>
          <p:nvPr>
            <p:ph type="title"/>
          </p:nvPr>
        </p:nvSpPr>
        <p:spPr>
          <a:xfrm>
            <a:off x="0" y="379532"/>
            <a:ext cx="10780776" cy="384976"/>
          </a:xfrm>
        </p:spPr>
        <p:txBody>
          <a:bodyPr>
            <a:noAutofit/>
          </a:bodyPr>
          <a:lstStyle/>
          <a:p>
            <a:pPr algn="ctr"/>
            <a:r>
              <a:rPr lang="en-GB" sz="3200" dirty="0"/>
              <a:t>MEDIA INDUSTRIES – Newspaper Regulation</a:t>
            </a:r>
          </a:p>
        </p:txBody>
      </p:sp>
      <p:sp>
        <p:nvSpPr>
          <p:cNvPr id="3" name="Marcador de texto 2">
            <a:extLst>
              <a:ext uri="{FF2B5EF4-FFF2-40B4-BE49-F238E27FC236}">
                <a16:creationId xmlns:a16="http://schemas.microsoft.com/office/drawing/2014/main" id="{4F1681A3-CAD2-44FA-B911-9488B3E6DFE3}"/>
              </a:ext>
            </a:extLst>
          </p:cNvPr>
          <p:cNvSpPr>
            <a:spLocks noGrp="1"/>
          </p:cNvSpPr>
          <p:nvPr>
            <p:ph type="body" idx="1"/>
          </p:nvPr>
        </p:nvSpPr>
        <p:spPr>
          <a:xfrm>
            <a:off x="-1" y="678094"/>
            <a:ext cx="11712539" cy="5096404"/>
          </a:xfrm>
        </p:spPr>
        <p:txBody>
          <a:bodyPr>
            <a:normAutofit/>
          </a:bodyPr>
          <a:lstStyle/>
          <a:p>
            <a:pPr marL="285750" indent="-285750">
              <a:buFont typeface="Arial" panose="020B0604020202020204" pitchFamily="34" charset="0"/>
              <a:buChar char="•"/>
            </a:pPr>
            <a:r>
              <a:rPr lang="en-GB" sz="1600" dirty="0">
                <a:solidFill>
                  <a:srgbClr val="FF0000"/>
                </a:solidFill>
              </a:rPr>
              <a:t>The Daily Mirror is part of Independent Press Standards</a:t>
            </a:r>
            <a:r>
              <a:rPr lang="en-GB" sz="1600" dirty="0">
                <a:solidFill>
                  <a:schemeClr val="tx1"/>
                </a:solidFill>
              </a:rPr>
              <a:t>. This is a </a:t>
            </a:r>
            <a:r>
              <a:rPr lang="en-GB" sz="1600" dirty="0">
                <a:solidFill>
                  <a:srgbClr val="FF0000"/>
                </a:solidFill>
              </a:rPr>
              <a:t>regulatory body </a:t>
            </a:r>
            <a:r>
              <a:rPr lang="en-GB" sz="1600" dirty="0">
                <a:solidFill>
                  <a:schemeClr val="tx1"/>
                </a:solidFill>
              </a:rPr>
              <a:t>that </a:t>
            </a:r>
            <a:r>
              <a:rPr lang="en-GB" sz="1600" dirty="0">
                <a:solidFill>
                  <a:srgbClr val="FF0000"/>
                </a:solidFill>
              </a:rPr>
              <a:t>maintains press standards but is anti-Leveson</a:t>
            </a:r>
            <a:r>
              <a:rPr lang="en-GB" sz="1600" dirty="0">
                <a:solidFill>
                  <a:schemeClr val="tx1"/>
                </a:solidFill>
              </a:rPr>
              <a:t> in its approach.</a:t>
            </a:r>
          </a:p>
          <a:p>
            <a:pPr marL="285750" indent="-285750">
              <a:buFont typeface="Arial" panose="020B0604020202020204" pitchFamily="34" charset="0"/>
              <a:buChar char="•"/>
            </a:pPr>
            <a:r>
              <a:rPr lang="en-GB" sz="1600" dirty="0">
                <a:solidFill>
                  <a:schemeClr val="tx1"/>
                </a:solidFill>
              </a:rPr>
              <a:t>The Mirror has found itself </a:t>
            </a:r>
            <a:r>
              <a:rPr lang="en-GB" sz="1600" dirty="0">
                <a:solidFill>
                  <a:srgbClr val="FF0000"/>
                </a:solidFill>
              </a:rPr>
              <a:t>chastised by this body on multiple occasions</a:t>
            </a:r>
            <a:r>
              <a:rPr lang="en-GB" sz="1600" dirty="0">
                <a:solidFill>
                  <a:schemeClr val="tx1"/>
                </a:solidFill>
              </a:rPr>
              <a:t> however, including: </a:t>
            </a:r>
            <a:r>
              <a:rPr lang="en-GB" sz="1600" dirty="0">
                <a:solidFill>
                  <a:srgbClr val="FF0000"/>
                </a:solidFill>
              </a:rPr>
              <a:t>Libelling Frankie Boyle by calling him a racist, defamation of airline Ryanair’s safety procedures, a false claim of drunken behaviour of Cristiano Ronaldo in a nightclub, a libel case claiming Kate Garraway was having an affa</a:t>
            </a:r>
            <a:r>
              <a:rPr lang="en-GB" sz="1600" dirty="0">
                <a:solidFill>
                  <a:schemeClr val="tx1"/>
                </a:solidFill>
              </a:rPr>
              <a:t>ir, etc.</a:t>
            </a:r>
          </a:p>
        </p:txBody>
      </p:sp>
      <p:pic>
        <p:nvPicPr>
          <p:cNvPr id="10242" name="Picture 2" descr="Independent Press Standards Organisation - Home | Facebook">
            <a:extLst>
              <a:ext uri="{FF2B5EF4-FFF2-40B4-BE49-F238E27FC236}">
                <a16:creationId xmlns:a16="http://schemas.microsoft.com/office/drawing/2014/main" id="{E44BED47-B5DC-44F8-82DC-C1B7EC07B9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3319" y="2937928"/>
            <a:ext cx="4648716" cy="1541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611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AEC97B-5A43-4123-B76A-E15FE578446A}"/>
              </a:ext>
            </a:extLst>
          </p:cNvPr>
          <p:cNvSpPr>
            <a:spLocks noGrp="1"/>
          </p:cNvSpPr>
          <p:nvPr>
            <p:ph type="title"/>
          </p:nvPr>
        </p:nvSpPr>
        <p:spPr>
          <a:xfrm>
            <a:off x="0" y="707722"/>
            <a:ext cx="10780776" cy="490719"/>
          </a:xfrm>
        </p:spPr>
        <p:txBody>
          <a:bodyPr>
            <a:noAutofit/>
          </a:bodyPr>
          <a:lstStyle/>
          <a:p>
            <a:pPr algn="ctr"/>
            <a:r>
              <a:rPr lang="en-GB" sz="4000" dirty="0"/>
              <a:t>MEDIA INDUSTRIES – Theoretical Approaches</a:t>
            </a:r>
          </a:p>
        </p:txBody>
      </p:sp>
      <p:sp>
        <p:nvSpPr>
          <p:cNvPr id="3" name="Marcador de texto 2">
            <a:extLst>
              <a:ext uri="{FF2B5EF4-FFF2-40B4-BE49-F238E27FC236}">
                <a16:creationId xmlns:a16="http://schemas.microsoft.com/office/drawing/2014/main" id="{09123758-BA86-4D09-969C-2AE95B585348}"/>
              </a:ext>
            </a:extLst>
          </p:cNvPr>
          <p:cNvSpPr>
            <a:spLocks noGrp="1"/>
          </p:cNvSpPr>
          <p:nvPr>
            <p:ph type="body" idx="1"/>
          </p:nvPr>
        </p:nvSpPr>
        <p:spPr>
          <a:xfrm>
            <a:off x="-1" y="1541123"/>
            <a:ext cx="11589249" cy="4609155"/>
          </a:xfrm>
        </p:spPr>
        <p:txBody>
          <a:bodyPr>
            <a:normAutofit/>
          </a:bodyPr>
          <a:lstStyle/>
          <a:p>
            <a:pPr marL="285750" indent="-285750">
              <a:buFont typeface="Arial" panose="020B0604020202020204" pitchFamily="34" charset="0"/>
              <a:buChar char="•"/>
            </a:pPr>
            <a:r>
              <a:rPr lang="en-GB" sz="1600" b="1" dirty="0">
                <a:solidFill>
                  <a:srgbClr val="002060"/>
                </a:solidFill>
              </a:rPr>
              <a:t>Power and Media – Curran and Seaton: </a:t>
            </a:r>
            <a:r>
              <a:rPr lang="en-GB" sz="1400" dirty="0">
                <a:solidFill>
                  <a:schemeClr val="tx1"/>
                </a:solidFill>
              </a:rPr>
              <a:t>Reach PLC have </a:t>
            </a:r>
            <a:r>
              <a:rPr lang="en-GB" sz="1400" dirty="0">
                <a:solidFill>
                  <a:srgbClr val="FF0000"/>
                </a:solidFill>
              </a:rPr>
              <a:t>maintained their position in the UK market despite falling sales of the Daily Mirror and other mainstream titles by diversifying into regional news</a:t>
            </a:r>
            <a:r>
              <a:rPr lang="en-GB" sz="1400" dirty="0">
                <a:solidFill>
                  <a:schemeClr val="tx1"/>
                </a:solidFill>
              </a:rPr>
              <a:t>. This diverse pattern of ownership has allowed them to </a:t>
            </a:r>
            <a:r>
              <a:rPr lang="en-GB" sz="1400" dirty="0">
                <a:solidFill>
                  <a:srgbClr val="FF0000"/>
                </a:solidFill>
              </a:rPr>
              <a:t>create the conditions for more varied and adventurous media products</a:t>
            </a:r>
            <a:r>
              <a:rPr lang="en-GB" sz="1400" dirty="0">
                <a:solidFill>
                  <a:schemeClr val="tx1"/>
                </a:solidFill>
              </a:rPr>
              <a:t>, as highlighted in Curran and Seaton’s theory, thus maximising their potential revenue despite the decrease of their national titles. </a:t>
            </a:r>
          </a:p>
          <a:p>
            <a:pPr marL="285750" indent="-285750">
              <a:buFont typeface="Arial" panose="020B0604020202020204" pitchFamily="34" charset="0"/>
              <a:buChar char="•"/>
            </a:pPr>
            <a:r>
              <a:rPr lang="en-GB" sz="1600" b="1" dirty="0">
                <a:solidFill>
                  <a:srgbClr val="002060"/>
                </a:solidFill>
              </a:rPr>
              <a:t>Regulation – Livingstone and Lunt</a:t>
            </a:r>
            <a:r>
              <a:rPr lang="en-GB" sz="1600" b="1" dirty="0">
                <a:solidFill>
                  <a:srgbClr val="FF0000"/>
                </a:solidFill>
              </a:rPr>
              <a:t>: </a:t>
            </a:r>
            <a:r>
              <a:rPr lang="en-GB" sz="1400" dirty="0">
                <a:solidFill>
                  <a:srgbClr val="FF0000"/>
                </a:solidFill>
              </a:rPr>
              <a:t>Reach PLC is facing increasing pressure alongside the rest of the UK press industry to adhere to strict rules and guidelines on industry practice. </a:t>
            </a:r>
            <a:r>
              <a:rPr lang="en-GB" sz="1400" dirty="0">
                <a:solidFill>
                  <a:schemeClr val="tx1"/>
                </a:solidFill>
              </a:rPr>
              <a:t>This has arisen after the phone hacking scandal and subsequent Leveson enquiry into the industry. There is an underlying issue of protecting citizens from harmful material while ensuring choice and press freedom. The very nature of the claims made during the Leveson enquiry highlights this.</a:t>
            </a:r>
          </a:p>
          <a:p>
            <a:pPr marL="285750" indent="-285750">
              <a:buFont typeface="Arial" panose="020B0604020202020204" pitchFamily="34" charset="0"/>
              <a:buChar char="•"/>
            </a:pPr>
            <a:r>
              <a:rPr lang="en-GB" sz="1600" b="1" dirty="0">
                <a:solidFill>
                  <a:srgbClr val="002060"/>
                </a:solidFill>
              </a:rPr>
              <a:t>Cultural Industries – </a:t>
            </a:r>
            <a:r>
              <a:rPr lang="en-GB" sz="1600" b="1" dirty="0" err="1">
                <a:solidFill>
                  <a:srgbClr val="002060"/>
                </a:solidFill>
              </a:rPr>
              <a:t>Hesmondhalgh</a:t>
            </a:r>
            <a:r>
              <a:rPr lang="en-GB" sz="1600" b="1" dirty="0">
                <a:solidFill>
                  <a:srgbClr val="002060"/>
                </a:solidFill>
              </a:rPr>
              <a:t>: </a:t>
            </a:r>
            <a:r>
              <a:rPr lang="en-GB" sz="1400" dirty="0">
                <a:solidFill>
                  <a:srgbClr val="FF0000"/>
                </a:solidFill>
              </a:rPr>
              <a:t>Reach PLC has become a horizontally integrated company with a wide range of titles in order to maximise audiences and minimise risks</a:t>
            </a:r>
            <a:r>
              <a:rPr lang="en-GB" sz="1400" dirty="0">
                <a:solidFill>
                  <a:schemeClr val="tx1"/>
                </a:solidFill>
              </a:rPr>
              <a:t>. Rather than seeing </a:t>
            </a:r>
            <a:r>
              <a:rPr lang="en-GB" sz="1400" dirty="0">
                <a:solidFill>
                  <a:srgbClr val="FF0000"/>
                </a:solidFill>
              </a:rPr>
              <a:t>digital media as a threat the company has embraced its digital expansion </a:t>
            </a:r>
            <a:r>
              <a:rPr lang="en-GB" sz="1400" dirty="0">
                <a:solidFill>
                  <a:schemeClr val="tx1"/>
                </a:solidFill>
              </a:rPr>
              <a:t>and now offers digital marketing as well as digital classifieds to generate additional income.</a:t>
            </a:r>
            <a:endParaRPr lang="en-GB" sz="1400" b="1" dirty="0">
              <a:solidFill>
                <a:schemeClr val="tx1"/>
              </a:solidFill>
            </a:endParaRPr>
          </a:p>
        </p:txBody>
      </p:sp>
    </p:spTree>
    <p:extLst>
      <p:ext uri="{BB962C8B-B14F-4D97-AF65-F5344CB8AC3E}">
        <p14:creationId xmlns:p14="http://schemas.microsoft.com/office/powerpoint/2010/main" val="539773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B34BF3-2470-488B-BDAC-1124C7750A24}"/>
              </a:ext>
            </a:extLst>
          </p:cNvPr>
          <p:cNvSpPr>
            <a:spLocks noGrp="1"/>
          </p:cNvSpPr>
          <p:nvPr>
            <p:ph type="title"/>
          </p:nvPr>
        </p:nvSpPr>
        <p:spPr>
          <a:xfrm>
            <a:off x="184933" y="849190"/>
            <a:ext cx="10780776" cy="435080"/>
          </a:xfrm>
        </p:spPr>
        <p:txBody>
          <a:bodyPr>
            <a:noAutofit/>
          </a:bodyPr>
          <a:lstStyle/>
          <a:p>
            <a:pPr algn="ctr"/>
            <a:r>
              <a:rPr lang="en-GB" sz="4800" dirty="0"/>
              <a:t>Target Audience</a:t>
            </a:r>
          </a:p>
        </p:txBody>
      </p:sp>
      <p:sp>
        <p:nvSpPr>
          <p:cNvPr id="3" name="Marcador de texto 2">
            <a:extLst>
              <a:ext uri="{FF2B5EF4-FFF2-40B4-BE49-F238E27FC236}">
                <a16:creationId xmlns:a16="http://schemas.microsoft.com/office/drawing/2014/main" id="{2692CF5A-FE95-4E71-BA3C-7FCB95D92875}"/>
              </a:ext>
            </a:extLst>
          </p:cNvPr>
          <p:cNvSpPr>
            <a:spLocks noGrp="1"/>
          </p:cNvSpPr>
          <p:nvPr>
            <p:ph type="body" idx="1"/>
          </p:nvPr>
        </p:nvSpPr>
        <p:spPr>
          <a:xfrm>
            <a:off x="-1" y="1677607"/>
            <a:ext cx="11558427" cy="4835925"/>
          </a:xfrm>
        </p:spPr>
        <p:txBody>
          <a:bodyPr>
            <a:normAutofit/>
          </a:bodyPr>
          <a:lstStyle/>
          <a:p>
            <a:pPr marL="285750" indent="-285750">
              <a:buFont typeface="Arial" panose="020B0604020202020204" pitchFamily="34" charset="0"/>
              <a:buChar char="•"/>
            </a:pPr>
            <a:r>
              <a:rPr lang="en-GB" sz="1600" dirty="0">
                <a:solidFill>
                  <a:srgbClr val="FF0000"/>
                </a:solidFill>
              </a:rPr>
              <a:t>The Daily Mirror’s target audience, according to NRS and ABC data are predominantly C2DE, over 35 and are w/c Labour supporters</a:t>
            </a:r>
            <a:r>
              <a:rPr lang="en-GB" sz="1600" dirty="0">
                <a:solidFill>
                  <a:schemeClr val="tx1"/>
                </a:solidFill>
              </a:rPr>
              <a:t>.</a:t>
            </a:r>
          </a:p>
          <a:p>
            <a:pPr marL="285750" indent="-285750">
              <a:buFont typeface="Arial" panose="020B0604020202020204" pitchFamily="34" charset="0"/>
              <a:buChar char="•"/>
            </a:pPr>
            <a:r>
              <a:rPr lang="en-GB" sz="1600" dirty="0">
                <a:solidFill>
                  <a:schemeClr val="tx1"/>
                </a:solidFill>
              </a:rPr>
              <a:t>Readers of the Daily Mirror have a relatively low reading age, hence the reliance of </a:t>
            </a:r>
            <a:r>
              <a:rPr lang="en-GB" sz="1600" dirty="0">
                <a:solidFill>
                  <a:srgbClr val="FF0000"/>
                </a:solidFill>
              </a:rPr>
              <a:t>simple terms </a:t>
            </a:r>
            <a:r>
              <a:rPr lang="en-GB" sz="1600" dirty="0">
                <a:solidFill>
                  <a:schemeClr val="tx1"/>
                </a:solidFill>
              </a:rPr>
              <a:t>and </a:t>
            </a:r>
            <a:r>
              <a:rPr lang="en-GB" sz="1600" dirty="0">
                <a:solidFill>
                  <a:srgbClr val="FF0000"/>
                </a:solidFill>
              </a:rPr>
              <a:t>restricted code language within stor</a:t>
            </a:r>
            <a:r>
              <a:rPr lang="en-GB" sz="1600" dirty="0">
                <a:solidFill>
                  <a:schemeClr val="tx1"/>
                </a:solidFill>
              </a:rPr>
              <a:t>ies.</a:t>
            </a:r>
          </a:p>
          <a:p>
            <a:pPr marL="285750" indent="-285750">
              <a:buFont typeface="Arial" panose="020B0604020202020204" pitchFamily="34" charset="0"/>
              <a:buChar char="•"/>
            </a:pPr>
            <a:r>
              <a:rPr lang="en-GB" sz="1600" dirty="0">
                <a:solidFill>
                  <a:srgbClr val="FF0000"/>
                </a:solidFill>
              </a:rPr>
              <a:t>Slightly more female oriented newspaper as reflected by the “female friendly” </a:t>
            </a:r>
            <a:r>
              <a:rPr lang="en-GB" sz="1600" dirty="0">
                <a:solidFill>
                  <a:schemeClr val="tx1"/>
                </a:solidFill>
              </a:rPr>
              <a:t>content of many stories.</a:t>
            </a:r>
          </a:p>
          <a:p>
            <a:pPr marL="285750" indent="-285750">
              <a:buFont typeface="Arial" panose="020B0604020202020204" pitchFamily="34" charset="0"/>
              <a:buChar char="•"/>
            </a:pPr>
            <a:r>
              <a:rPr lang="en-GB" sz="1600" dirty="0">
                <a:solidFill>
                  <a:schemeClr val="tx1"/>
                </a:solidFill>
              </a:rPr>
              <a:t>A larger readership in the north of the UK, reflected in its </a:t>
            </a:r>
            <a:r>
              <a:rPr lang="en-GB" sz="1600" dirty="0">
                <a:solidFill>
                  <a:srgbClr val="FF0000"/>
                </a:solidFill>
              </a:rPr>
              <a:t>left wing, Labour supporting, w/c politics.</a:t>
            </a:r>
          </a:p>
          <a:p>
            <a:pPr marL="285750" indent="-285750">
              <a:buFont typeface="Arial" panose="020B0604020202020204" pitchFamily="34" charset="0"/>
              <a:buChar char="•"/>
            </a:pPr>
            <a:r>
              <a:rPr lang="en-GB" sz="1600" dirty="0">
                <a:solidFill>
                  <a:schemeClr val="tx1"/>
                </a:solidFill>
              </a:rPr>
              <a:t>A </a:t>
            </a:r>
            <a:r>
              <a:rPr lang="en-GB" sz="1600" dirty="0">
                <a:solidFill>
                  <a:srgbClr val="FF0000"/>
                </a:solidFill>
              </a:rPr>
              <a:t>middle aged readership is typical of the media format. </a:t>
            </a:r>
            <a:r>
              <a:rPr lang="en-GB" sz="1600" dirty="0">
                <a:solidFill>
                  <a:schemeClr val="tx1"/>
                </a:solidFill>
              </a:rPr>
              <a:t>If the audience for the Mirror Online were to be analysed no doubt the age range would fall significantly, as </a:t>
            </a:r>
            <a:r>
              <a:rPr lang="en-GB" sz="1600" dirty="0">
                <a:solidFill>
                  <a:srgbClr val="FF0000"/>
                </a:solidFill>
              </a:rPr>
              <a:t>younger audiences tend to rely on social media and online news as a stronger source of their daily affairs consumption</a:t>
            </a:r>
            <a:r>
              <a:rPr lang="en-GB" sz="1600" dirty="0">
                <a:solidFill>
                  <a:schemeClr val="tx1"/>
                </a:solidFill>
              </a:rPr>
              <a:t>.</a:t>
            </a:r>
          </a:p>
          <a:p>
            <a:pPr marL="285750" indent="-285750">
              <a:buFont typeface="Arial" panose="020B0604020202020204" pitchFamily="34" charset="0"/>
              <a:buChar char="•"/>
            </a:pPr>
            <a:r>
              <a:rPr lang="en-GB" sz="1600" dirty="0">
                <a:solidFill>
                  <a:schemeClr val="tx1"/>
                </a:solidFill>
              </a:rPr>
              <a:t>A </a:t>
            </a:r>
            <a:r>
              <a:rPr lang="en-GB" sz="1600" dirty="0">
                <a:solidFill>
                  <a:srgbClr val="FF0000"/>
                </a:solidFill>
              </a:rPr>
              <a:t>readership whose professions include working in the consumer goods, home and garden and entertainment industries, would match expectations of largely blue and white collar workers within the working to lower middle classes.</a:t>
            </a:r>
          </a:p>
        </p:txBody>
      </p:sp>
      <p:pic>
        <p:nvPicPr>
          <p:cNvPr id="16386" name="Picture 2" descr="Target Audience – Nelio Software">
            <a:extLst>
              <a:ext uri="{FF2B5EF4-FFF2-40B4-BE49-F238E27FC236}">
                <a16:creationId xmlns:a16="http://schemas.microsoft.com/office/drawing/2014/main" id="{53A8BC4C-C4D8-4DF0-946F-E200E8BA81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6761" y="20772"/>
            <a:ext cx="2906730" cy="1656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756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601EE4-3744-4DBE-BE6F-8790DD0FF8C7}"/>
              </a:ext>
            </a:extLst>
          </p:cNvPr>
          <p:cNvSpPr>
            <a:spLocks noGrp="1"/>
          </p:cNvSpPr>
          <p:nvPr>
            <p:ph type="title"/>
          </p:nvPr>
        </p:nvSpPr>
        <p:spPr>
          <a:xfrm>
            <a:off x="368276" y="523936"/>
            <a:ext cx="10780776" cy="472658"/>
          </a:xfrm>
        </p:spPr>
        <p:txBody>
          <a:bodyPr>
            <a:noAutofit/>
          </a:bodyPr>
          <a:lstStyle/>
          <a:p>
            <a:pPr algn="ctr"/>
            <a:r>
              <a:rPr lang="en-GB" sz="4000" dirty="0"/>
              <a:t>Audience Interpretation</a:t>
            </a:r>
          </a:p>
        </p:txBody>
      </p:sp>
      <p:sp>
        <p:nvSpPr>
          <p:cNvPr id="3" name="Marcador de texto 2">
            <a:extLst>
              <a:ext uri="{FF2B5EF4-FFF2-40B4-BE49-F238E27FC236}">
                <a16:creationId xmlns:a16="http://schemas.microsoft.com/office/drawing/2014/main" id="{37A0C5AB-65D5-4FC4-BA8F-35B5B017E899}"/>
              </a:ext>
            </a:extLst>
          </p:cNvPr>
          <p:cNvSpPr>
            <a:spLocks noGrp="1"/>
          </p:cNvSpPr>
          <p:nvPr>
            <p:ph type="body" idx="1"/>
          </p:nvPr>
        </p:nvSpPr>
        <p:spPr>
          <a:xfrm>
            <a:off x="-1" y="1191802"/>
            <a:ext cx="11537879" cy="5033634"/>
          </a:xfrm>
        </p:spPr>
        <p:txBody>
          <a:bodyPr>
            <a:normAutofit/>
          </a:bodyPr>
          <a:lstStyle/>
          <a:p>
            <a:pPr marL="285750" indent="-285750">
              <a:buFont typeface="Arial" panose="020B0604020202020204" pitchFamily="34" charset="0"/>
              <a:buChar char="•"/>
            </a:pPr>
            <a:r>
              <a:rPr lang="en-GB" sz="1600" dirty="0">
                <a:solidFill>
                  <a:schemeClr val="tx1"/>
                </a:solidFill>
              </a:rPr>
              <a:t>Specifically within </a:t>
            </a:r>
            <a:r>
              <a:rPr lang="en-GB" sz="1600" dirty="0">
                <a:solidFill>
                  <a:srgbClr val="FF0000"/>
                </a:solidFill>
              </a:rPr>
              <a:t>the Brexit Front Page and Centre Page Spread</a:t>
            </a:r>
            <a:r>
              <a:rPr lang="en-GB" sz="1600" dirty="0">
                <a:solidFill>
                  <a:schemeClr val="tx1"/>
                </a:solidFill>
              </a:rPr>
              <a:t>, the audience is positioned as being </a:t>
            </a:r>
            <a:r>
              <a:rPr lang="en-GB" sz="1600" dirty="0">
                <a:solidFill>
                  <a:srgbClr val="FF0000"/>
                </a:solidFill>
              </a:rPr>
              <a:t>disapproving of May, a Tory MP, and towards the other MPs. The use of despairing, defeated language</a:t>
            </a:r>
            <a:r>
              <a:rPr lang="en-GB" sz="1600" dirty="0">
                <a:solidFill>
                  <a:schemeClr val="tx1"/>
                </a:solidFill>
              </a:rPr>
              <a:t> would resonate with their cynicism towards politicians, and their fears about the </a:t>
            </a:r>
            <a:r>
              <a:rPr lang="en-GB" sz="1600" dirty="0">
                <a:solidFill>
                  <a:srgbClr val="FF0000"/>
                </a:solidFill>
              </a:rPr>
              <a:t>“chaos” </a:t>
            </a:r>
            <a:r>
              <a:rPr lang="en-GB" sz="1600" dirty="0">
                <a:solidFill>
                  <a:schemeClr val="tx1"/>
                </a:solidFill>
              </a:rPr>
              <a:t>of Brexit.</a:t>
            </a:r>
          </a:p>
          <a:p>
            <a:pPr marL="285750" indent="-285750">
              <a:buFont typeface="Arial" panose="020B0604020202020204" pitchFamily="34" charset="0"/>
              <a:buChar char="•"/>
            </a:pPr>
            <a:r>
              <a:rPr lang="en-GB" sz="1600" dirty="0">
                <a:solidFill>
                  <a:schemeClr val="tx1"/>
                </a:solidFill>
              </a:rPr>
              <a:t>The </a:t>
            </a:r>
            <a:r>
              <a:rPr lang="en-GB" sz="1600" dirty="0">
                <a:solidFill>
                  <a:srgbClr val="FF0000"/>
                </a:solidFill>
              </a:rPr>
              <a:t>red font and central positioning of the headline indicates that this story is important, but the sandwiching between adverts for gambling, along with the “Loses Again”</a:t>
            </a:r>
            <a:r>
              <a:rPr lang="en-GB" sz="1600" dirty="0">
                <a:solidFill>
                  <a:schemeClr val="tx1"/>
                </a:solidFill>
              </a:rPr>
              <a:t> indicates this is just another instalment in a long, tedious process, and that it is advisable to focus on more entertaining experiences.</a:t>
            </a:r>
          </a:p>
          <a:p>
            <a:pPr marL="285750" indent="-285750">
              <a:buFont typeface="Arial" panose="020B0604020202020204" pitchFamily="34" charset="0"/>
              <a:buChar char="•"/>
            </a:pPr>
            <a:r>
              <a:rPr lang="en-GB" sz="1600" dirty="0">
                <a:solidFill>
                  <a:srgbClr val="FF0000"/>
                </a:solidFill>
              </a:rPr>
              <a:t>The use of horse-racing terminology in the main article’s headlines </a:t>
            </a:r>
            <a:r>
              <a:rPr lang="en-GB" sz="1600" dirty="0">
                <a:solidFill>
                  <a:schemeClr val="tx1"/>
                </a:solidFill>
              </a:rPr>
              <a:t>relates to the audience’s </a:t>
            </a:r>
            <a:r>
              <a:rPr lang="en-GB" sz="1600" dirty="0">
                <a:solidFill>
                  <a:srgbClr val="FF0000"/>
                </a:solidFill>
              </a:rPr>
              <a:t>interest in racing</a:t>
            </a:r>
            <a:r>
              <a:rPr lang="en-GB" sz="1600" dirty="0">
                <a:solidFill>
                  <a:schemeClr val="tx1"/>
                </a:solidFill>
              </a:rPr>
              <a:t>, and the rival political columnists describe the day’s events in the opinionated and emotive style of a</a:t>
            </a:r>
            <a:r>
              <a:rPr lang="en-GB" sz="1600" dirty="0">
                <a:solidFill>
                  <a:srgbClr val="FF0000"/>
                </a:solidFill>
              </a:rPr>
              <a:t> sports “pundit”.</a:t>
            </a:r>
          </a:p>
          <a:p>
            <a:pPr marL="285750" indent="-285750">
              <a:buFont typeface="Arial" panose="020B0604020202020204" pitchFamily="34" charset="0"/>
              <a:buChar char="•"/>
            </a:pPr>
            <a:r>
              <a:rPr lang="en-GB" sz="1600" dirty="0">
                <a:solidFill>
                  <a:schemeClr val="tx1"/>
                </a:solidFill>
              </a:rPr>
              <a:t>Despite much </a:t>
            </a:r>
            <a:r>
              <a:rPr lang="en-GB" sz="1600" dirty="0">
                <a:solidFill>
                  <a:srgbClr val="FF0000"/>
                </a:solidFill>
              </a:rPr>
              <a:t>emotive and symbolic language </a:t>
            </a:r>
            <a:r>
              <a:rPr lang="en-GB" sz="1600" dirty="0">
                <a:solidFill>
                  <a:schemeClr val="tx1"/>
                </a:solidFill>
              </a:rPr>
              <a:t>there is actually a lot of factual detail about the Commons debate. The “cut and thrust” of the proceedings narrates what could be quite a dry and inaccessible series of arguments. </a:t>
            </a:r>
          </a:p>
          <a:p>
            <a:pPr marL="285750" indent="-285750">
              <a:buFont typeface="Arial" panose="020B0604020202020204" pitchFamily="34" charset="0"/>
              <a:buChar char="•"/>
            </a:pPr>
            <a:endParaRPr lang="en-GB" sz="1400" dirty="0"/>
          </a:p>
        </p:txBody>
      </p:sp>
    </p:spTree>
    <p:extLst>
      <p:ext uri="{BB962C8B-B14F-4D97-AF65-F5344CB8AC3E}">
        <p14:creationId xmlns:p14="http://schemas.microsoft.com/office/powerpoint/2010/main" val="2302234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04A14D-1827-4DAE-8BD3-B12467F95587}"/>
              </a:ext>
            </a:extLst>
          </p:cNvPr>
          <p:cNvSpPr>
            <a:spLocks noGrp="1"/>
          </p:cNvSpPr>
          <p:nvPr>
            <p:ph type="title"/>
          </p:nvPr>
        </p:nvSpPr>
        <p:spPr>
          <a:xfrm>
            <a:off x="0" y="462337"/>
            <a:ext cx="10780776" cy="535288"/>
          </a:xfrm>
        </p:spPr>
        <p:txBody>
          <a:bodyPr>
            <a:noAutofit/>
          </a:bodyPr>
          <a:lstStyle/>
          <a:p>
            <a:pPr algn="ctr"/>
            <a:r>
              <a:rPr lang="en-GB" sz="4400" dirty="0"/>
              <a:t>Reflecting Context</a:t>
            </a:r>
          </a:p>
        </p:txBody>
      </p:sp>
      <p:sp>
        <p:nvSpPr>
          <p:cNvPr id="3" name="Marcador de texto 2">
            <a:extLst>
              <a:ext uri="{FF2B5EF4-FFF2-40B4-BE49-F238E27FC236}">
                <a16:creationId xmlns:a16="http://schemas.microsoft.com/office/drawing/2014/main" id="{64283771-17E6-4BDF-9217-271CAA60DF5C}"/>
              </a:ext>
            </a:extLst>
          </p:cNvPr>
          <p:cNvSpPr>
            <a:spLocks noGrp="1"/>
          </p:cNvSpPr>
          <p:nvPr>
            <p:ph type="body" idx="1"/>
          </p:nvPr>
        </p:nvSpPr>
        <p:spPr>
          <a:xfrm>
            <a:off x="267128" y="997625"/>
            <a:ext cx="11209106" cy="4124394"/>
          </a:xfrm>
        </p:spPr>
        <p:txBody>
          <a:bodyPr>
            <a:normAutofit/>
          </a:bodyPr>
          <a:lstStyle/>
          <a:p>
            <a:pPr marL="285750" indent="-285750">
              <a:buFont typeface="Arial" panose="020B0604020202020204" pitchFamily="34" charset="0"/>
              <a:buChar char="•"/>
            </a:pPr>
            <a:r>
              <a:rPr lang="en-GB" sz="1400" dirty="0">
                <a:solidFill>
                  <a:schemeClr val="tx1"/>
                </a:solidFill>
              </a:rPr>
              <a:t>The </a:t>
            </a:r>
            <a:r>
              <a:rPr lang="en-GB" sz="1400" dirty="0">
                <a:solidFill>
                  <a:srgbClr val="FF0000"/>
                </a:solidFill>
              </a:rPr>
              <a:t>tone of the Brexit article </a:t>
            </a:r>
            <a:r>
              <a:rPr lang="en-GB" sz="1400" dirty="0">
                <a:solidFill>
                  <a:schemeClr val="tx1"/>
                </a:solidFill>
              </a:rPr>
              <a:t>– and the prominence of </a:t>
            </a:r>
            <a:r>
              <a:rPr lang="en-GB" sz="1400" dirty="0">
                <a:solidFill>
                  <a:srgbClr val="FF0000"/>
                </a:solidFill>
              </a:rPr>
              <a:t>more stereotypical working class entertainment</a:t>
            </a:r>
            <a:r>
              <a:rPr lang="en-GB" sz="1400" dirty="0">
                <a:solidFill>
                  <a:schemeClr val="tx1"/>
                </a:solidFill>
              </a:rPr>
              <a:t> like soap operas and horse-racing – </a:t>
            </a:r>
            <a:r>
              <a:rPr lang="en-GB" sz="1400" dirty="0">
                <a:solidFill>
                  <a:srgbClr val="FF0000"/>
                </a:solidFill>
              </a:rPr>
              <a:t>link to ideology of “populism” that has become more prevalent in mainstream politics </a:t>
            </a:r>
            <a:r>
              <a:rPr lang="en-GB" sz="1400" dirty="0">
                <a:solidFill>
                  <a:schemeClr val="tx1"/>
                </a:solidFill>
              </a:rPr>
              <a:t>over the past five years. Donald Trump’s </a:t>
            </a:r>
            <a:r>
              <a:rPr lang="en-GB" sz="1400" dirty="0">
                <a:solidFill>
                  <a:srgbClr val="FF0000"/>
                </a:solidFill>
              </a:rPr>
              <a:t>“Make America Great Again” </a:t>
            </a:r>
            <a:r>
              <a:rPr lang="en-GB" sz="1400" dirty="0">
                <a:solidFill>
                  <a:schemeClr val="tx1"/>
                </a:solidFill>
              </a:rPr>
              <a:t>and Nigel Farage’s attack on the “elite” encourage the view that mainstream politicians are hopelessly out of touch with the “common people”.</a:t>
            </a:r>
          </a:p>
        </p:txBody>
      </p:sp>
      <p:pic>
        <p:nvPicPr>
          <p:cNvPr id="17410" name="Picture 2" descr="Brexit: the Withdrawal Agreement passes the first European ...">
            <a:extLst>
              <a:ext uri="{FF2B5EF4-FFF2-40B4-BE49-F238E27FC236}">
                <a16:creationId xmlns:a16="http://schemas.microsoft.com/office/drawing/2014/main" id="{F4B5F866-A02C-4785-BF35-B6FB65F1AB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8516" y="2229492"/>
            <a:ext cx="4953184" cy="3303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914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C05311-ADD3-433E-AAE9-51B0F91D458A}"/>
              </a:ext>
            </a:extLst>
          </p:cNvPr>
          <p:cNvSpPr>
            <a:spLocks noGrp="1"/>
          </p:cNvSpPr>
          <p:nvPr>
            <p:ph type="title"/>
          </p:nvPr>
        </p:nvSpPr>
        <p:spPr>
          <a:xfrm>
            <a:off x="8351" y="0"/>
            <a:ext cx="10780776" cy="572866"/>
          </a:xfrm>
        </p:spPr>
        <p:txBody>
          <a:bodyPr>
            <a:normAutofit fontScale="90000"/>
          </a:bodyPr>
          <a:lstStyle/>
          <a:p>
            <a:pPr algn="ctr"/>
            <a:r>
              <a:rPr lang="en-GB" sz="3600" dirty="0"/>
              <a:t>AUDIENCES – tailor made</a:t>
            </a:r>
          </a:p>
        </p:txBody>
      </p:sp>
      <p:sp>
        <p:nvSpPr>
          <p:cNvPr id="3" name="Marcador de texto 2">
            <a:extLst>
              <a:ext uri="{FF2B5EF4-FFF2-40B4-BE49-F238E27FC236}">
                <a16:creationId xmlns:a16="http://schemas.microsoft.com/office/drawing/2014/main" id="{1AE6658D-FA43-4BA0-8E3D-09A33CBB3292}"/>
              </a:ext>
            </a:extLst>
          </p:cNvPr>
          <p:cNvSpPr>
            <a:spLocks noGrp="1"/>
          </p:cNvSpPr>
          <p:nvPr>
            <p:ph type="body" idx="1"/>
          </p:nvPr>
        </p:nvSpPr>
        <p:spPr>
          <a:xfrm>
            <a:off x="-1" y="721973"/>
            <a:ext cx="11661169" cy="4600039"/>
          </a:xfrm>
        </p:spPr>
        <p:txBody>
          <a:bodyPr>
            <a:normAutofit/>
          </a:bodyPr>
          <a:lstStyle/>
          <a:p>
            <a:pPr marL="285750" indent="-285750">
              <a:buFont typeface="Arial" panose="020B0604020202020204" pitchFamily="34" charset="0"/>
              <a:buChar char="•"/>
            </a:pPr>
            <a:r>
              <a:rPr lang="en-GB" sz="1600" b="1" dirty="0">
                <a:solidFill>
                  <a:srgbClr val="002060"/>
                </a:solidFill>
              </a:rPr>
              <a:t>Front Pages</a:t>
            </a:r>
            <a:r>
              <a:rPr lang="en-GB" sz="1600" b="1" dirty="0">
                <a:solidFill>
                  <a:srgbClr val="FF0000"/>
                </a:solidFill>
              </a:rPr>
              <a:t>: </a:t>
            </a:r>
            <a:r>
              <a:rPr lang="en-GB" sz="1400" dirty="0">
                <a:solidFill>
                  <a:srgbClr val="FF0000"/>
                </a:solidFill>
              </a:rPr>
              <a:t>Image focused</a:t>
            </a:r>
            <a:r>
              <a:rPr lang="en-GB" sz="1400" dirty="0">
                <a:solidFill>
                  <a:schemeClr val="tx1"/>
                </a:solidFill>
              </a:rPr>
              <a:t>. Lots of pictures to interest the potential reader. Massive headlines and only a small section of the larger story. Emphasis on puff to elaborate offers within. </a:t>
            </a:r>
            <a:r>
              <a:rPr lang="en-GB" sz="1400" dirty="0">
                <a:solidFill>
                  <a:srgbClr val="FF0000"/>
                </a:solidFill>
              </a:rPr>
              <a:t>Stories tend to be celebrity, TV or pseudo political in nature.</a:t>
            </a:r>
            <a:r>
              <a:rPr lang="en-GB" sz="1400" dirty="0">
                <a:solidFill>
                  <a:schemeClr val="tx1"/>
                </a:solidFill>
              </a:rPr>
              <a:t> Stories about </a:t>
            </a:r>
            <a:r>
              <a:rPr lang="en-GB" sz="1400" dirty="0">
                <a:solidFill>
                  <a:srgbClr val="FF0000"/>
                </a:solidFill>
              </a:rPr>
              <a:t>children also tend to receive strongest reception</a:t>
            </a:r>
            <a:r>
              <a:rPr lang="en-GB" sz="1400" dirty="0">
                <a:solidFill>
                  <a:schemeClr val="tx1"/>
                </a:solidFill>
              </a:rPr>
              <a:t>. Sub Headlines used to elaborate on sometimes enigma laden headlines to fil in the blanks.</a:t>
            </a:r>
          </a:p>
          <a:p>
            <a:pPr marL="285750" indent="-285750">
              <a:buFont typeface="Arial" panose="020B0604020202020204" pitchFamily="34" charset="0"/>
              <a:buChar char="•"/>
            </a:pPr>
            <a:r>
              <a:rPr lang="en-GB" sz="1600" b="1" dirty="0">
                <a:solidFill>
                  <a:srgbClr val="002060"/>
                </a:solidFill>
              </a:rPr>
              <a:t>Back Pages: </a:t>
            </a:r>
            <a:r>
              <a:rPr lang="en-GB" sz="1400" dirty="0">
                <a:solidFill>
                  <a:srgbClr val="FF0000"/>
                </a:solidFill>
              </a:rPr>
              <a:t>One major sporting headline with a smaller secondary story down the side or top/bottom of page. </a:t>
            </a:r>
            <a:r>
              <a:rPr lang="en-GB" sz="1400" dirty="0">
                <a:solidFill>
                  <a:schemeClr val="tx1"/>
                </a:solidFill>
              </a:rPr>
              <a:t>Emphasis on large picture and massive headline to stress emphasis</a:t>
            </a:r>
            <a:r>
              <a:rPr lang="en-GB" sz="1400" dirty="0">
                <a:solidFill>
                  <a:srgbClr val="FF0000"/>
                </a:solidFill>
              </a:rPr>
              <a:t>. Focus on football. </a:t>
            </a:r>
            <a:r>
              <a:rPr lang="en-GB" sz="1400" dirty="0">
                <a:solidFill>
                  <a:schemeClr val="tx1"/>
                </a:solidFill>
              </a:rPr>
              <a:t>Emphasis on national sports and teams over domestic. Small amount of copy with jump line again.</a:t>
            </a:r>
          </a:p>
          <a:p>
            <a:pPr marL="285750" indent="-285750">
              <a:buFont typeface="Arial" panose="020B0604020202020204" pitchFamily="34" charset="0"/>
              <a:buChar char="•"/>
            </a:pPr>
            <a:r>
              <a:rPr lang="en-GB" sz="1600" b="1" dirty="0">
                <a:solidFill>
                  <a:srgbClr val="002060"/>
                </a:solidFill>
              </a:rPr>
              <a:t>Centre Spreads: </a:t>
            </a:r>
            <a:r>
              <a:rPr lang="en-GB" sz="1400" dirty="0">
                <a:solidFill>
                  <a:schemeClr val="tx1"/>
                </a:solidFill>
              </a:rPr>
              <a:t>Massive picture and headline but now all story across two pages – no jump line. </a:t>
            </a:r>
            <a:r>
              <a:rPr lang="en-GB" sz="1400" dirty="0">
                <a:solidFill>
                  <a:srgbClr val="FF0000"/>
                </a:solidFill>
              </a:rPr>
              <a:t>Tends to focus on human interest and issue of interest to left wing viewpoint </a:t>
            </a:r>
            <a:r>
              <a:rPr lang="en-GB" sz="1400" dirty="0">
                <a:solidFill>
                  <a:schemeClr val="tx1"/>
                </a:solidFill>
              </a:rPr>
              <a:t>but the emphasis is on the individual through interviews, quotes, etc.</a:t>
            </a:r>
          </a:p>
          <a:p>
            <a:pPr marL="285750" indent="-285750">
              <a:buFont typeface="Arial" panose="020B0604020202020204" pitchFamily="34" charset="0"/>
              <a:buChar char="•"/>
            </a:pPr>
            <a:r>
              <a:rPr lang="en-GB" sz="1600" b="1" dirty="0">
                <a:solidFill>
                  <a:srgbClr val="002060"/>
                </a:solidFill>
              </a:rPr>
              <a:t>Editorials: </a:t>
            </a:r>
            <a:r>
              <a:rPr lang="en-GB" sz="1400" dirty="0">
                <a:solidFill>
                  <a:srgbClr val="FF0000"/>
                </a:solidFill>
              </a:rPr>
              <a:t>Short, located down a side bar and focused on multiple topical events via smaller headlines/sub headlines. </a:t>
            </a:r>
            <a:r>
              <a:rPr lang="en-GB" sz="1400" dirty="0">
                <a:solidFill>
                  <a:schemeClr val="tx1"/>
                </a:solidFill>
              </a:rPr>
              <a:t>Offers comments in keeping with the </a:t>
            </a:r>
            <a:r>
              <a:rPr lang="en-GB" sz="1400" dirty="0">
                <a:solidFill>
                  <a:srgbClr val="FF0000"/>
                </a:solidFill>
              </a:rPr>
              <a:t>Mirror’s left wing ideologies</a:t>
            </a:r>
            <a:r>
              <a:rPr lang="en-GB" sz="1400" dirty="0">
                <a:solidFill>
                  <a:schemeClr val="tx1"/>
                </a:solidFill>
              </a:rPr>
              <a:t>. Favours strong values over the individual.</a:t>
            </a:r>
          </a:p>
          <a:p>
            <a:pPr marL="285750" indent="-285750">
              <a:buFont typeface="Arial" panose="020B0604020202020204" pitchFamily="34" charset="0"/>
              <a:buChar char="•"/>
            </a:pPr>
            <a:r>
              <a:rPr lang="en-GB" sz="1600" b="1" dirty="0">
                <a:solidFill>
                  <a:srgbClr val="002060"/>
                </a:solidFill>
              </a:rPr>
              <a:t>Letter Pages: </a:t>
            </a:r>
            <a:r>
              <a:rPr lang="en-GB" sz="1400" dirty="0">
                <a:solidFill>
                  <a:srgbClr val="FF0000"/>
                </a:solidFill>
              </a:rPr>
              <a:t>Celebrity and Television orientated. Comments of no “real substance”, only reflect attitude and opinion which largely supports the Daily Mirror’s underlying ideologies.</a:t>
            </a:r>
            <a:endParaRPr lang="en-GB" sz="1400" b="1" dirty="0">
              <a:solidFill>
                <a:srgbClr val="FF0000"/>
              </a:solidFill>
            </a:endParaRPr>
          </a:p>
        </p:txBody>
      </p:sp>
    </p:spTree>
    <p:extLst>
      <p:ext uri="{BB962C8B-B14F-4D97-AF65-F5344CB8AC3E}">
        <p14:creationId xmlns:p14="http://schemas.microsoft.com/office/powerpoint/2010/main" val="575344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DD378D-6169-466B-8B12-A2BAB34B44D3}"/>
              </a:ext>
            </a:extLst>
          </p:cNvPr>
          <p:cNvSpPr>
            <a:spLocks noGrp="1"/>
          </p:cNvSpPr>
          <p:nvPr>
            <p:ph type="title"/>
          </p:nvPr>
        </p:nvSpPr>
        <p:spPr>
          <a:xfrm>
            <a:off x="0" y="246579"/>
            <a:ext cx="10780776" cy="490719"/>
          </a:xfrm>
        </p:spPr>
        <p:txBody>
          <a:bodyPr>
            <a:noAutofit/>
          </a:bodyPr>
          <a:lstStyle/>
          <a:p>
            <a:pPr algn="ctr"/>
            <a:r>
              <a:rPr lang="en-GB" sz="3600" dirty="0"/>
              <a:t>AUDIENCES – Tailor Made</a:t>
            </a:r>
          </a:p>
        </p:txBody>
      </p:sp>
      <p:sp>
        <p:nvSpPr>
          <p:cNvPr id="3" name="Marcador de texto 2">
            <a:extLst>
              <a:ext uri="{FF2B5EF4-FFF2-40B4-BE49-F238E27FC236}">
                <a16:creationId xmlns:a16="http://schemas.microsoft.com/office/drawing/2014/main" id="{5A6D457D-D577-4169-BBC8-2A3E9A393E78}"/>
              </a:ext>
            </a:extLst>
          </p:cNvPr>
          <p:cNvSpPr>
            <a:spLocks noGrp="1"/>
          </p:cNvSpPr>
          <p:nvPr>
            <p:ph type="body" idx="1"/>
          </p:nvPr>
        </p:nvSpPr>
        <p:spPr>
          <a:xfrm>
            <a:off x="0" y="921966"/>
            <a:ext cx="11507056" cy="4780191"/>
          </a:xfrm>
        </p:spPr>
        <p:txBody>
          <a:bodyPr>
            <a:normAutofit/>
          </a:bodyPr>
          <a:lstStyle/>
          <a:p>
            <a:pPr marL="285750" indent="-285750">
              <a:buFont typeface="Arial" panose="020B0604020202020204" pitchFamily="34" charset="0"/>
              <a:buChar char="•"/>
            </a:pPr>
            <a:r>
              <a:rPr lang="en-GB" sz="1600" b="1" dirty="0">
                <a:solidFill>
                  <a:srgbClr val="002060"/>
                </a:solidFill>
              </a:rPr>
              <a:t>Home Page</a:t>
            </a:r>
            <a:r>
              <a:rPr lang="en-GB" sz="1600" b="1" dirty="0">
                <a:solidFill>
                  <a:srgbClr val="FF0000"/>
                </a:solidFill>
              </a:rPr>
              <a:t>: </a:t>
            </a:r>
            <a:r>
              <a:rPr lang="en-GB" sz="1400" dirty="0">
                <a:solidFill>
                  <a:srgbClr val="FF0000"/>
                </a:solidFill>
              </a:rPr>
              <a:t>Bright, colourful and containing massive images</a:t>
            </a:r>
            <a:r>
              <a:rPr lang="en-GB" sz="1400" dirty="0">
                <a:solidFill>
                  <a:schemeClr val="tx1"/>
                </a:solidFill>
              </a:rPr>
              <a:t>. Home page is scrolling list of the days most important stories, smaller stories are either older or less important. </a:t>
            </a:r>
            <a:r>
              <a:rPr lang="en-GB" sz="1400" dirty="0">
                <a:solidFill>
                  <a:srgbClr val="FF0000"/>
                </a:solidFill>
              </a:rPr>
              <a:t>Menu system in operation along header offering simple alternatives along with social media icons</a:t>
            </a:r>
            <a:r>
              <a:rPr lang="en-GB" sz="1400" dirty="0">
                <a:solidFill>
                  <a:schemeClr val="tx1"/>
                </a:solidFill>
              </a:rPr>
              <a:t>.</a:t>
            </a:r>
          </a:p>
          <a:p>
            <a:pPr marL="285750" indent="-285750">
              <a:buFont typeface="Arial" panose="020B0604020202020204" pitchFamily="34" charset="0"/>
              <a:buChar char="•"/>
            </a:pPr>
            <a:r>
              <a:rPr lang="en-GB" sz="1600" b="1" dirty="0">
                <a:solidFill>
                  <a:srgbClr val="002060"/>
                </a:solidFill>
              </a:rPr>
              <a:t>Got A Story? Page: </a:t>
            </a:r>
            <a:r>
              <a:rPr lang="en-GB" sz="1400" dirty="0">
                <a:solidFill>
                  <a:schemeClr val="tx1"/>
                </a:solidFill>
              </a:rPr>
              <a:t>Simple use od white space, </a:t>
            </a:r>
            <a:r>
              <a:rPr lang="en-GB" sz="1400" dirty="0">
                <a:solidFill>
                  <a:srgbClr val="FF0000"/>
                </a:solidFill>
              </a:rPr>
              <a:t>clear branding of Daily Mirror and Sunday version.</a:t>
            </a:r>
            <a:r>
              <a:rPr lang="en-GB" sz="1400" dirty="0">
                <a:solidFill>
                  <a:schemeClr val="tx1"/>
                </a:solidFill>
              </a:rPr>
              <a:t> Brief description of each with clear news desk telephone numbers as contacts. Short and straight to the point to give potential contributing prosumers all the basic information they need to get involved.</a:t>
            </a:r>
          </a:p>
          <a:p>
            <a:pPr marL="285750" indent="-285750">
              <a:buFont typeface="Arial" panose="020B0604020202020204" pitchFamily="34" charset="0"/>
              <a:buChar char="•"/>
            </a:pPr>
            <a:r>
              <a:rPr lang="en-GB" sz="1600" b="1" dirty="0">
                <a:solidFill>
                  <a:srgbClr val="002060"/>
                </a:solidFill>
              </a:rPr>
              <a:t>Celeb Pages: </a:t>
            </a:r>
            <a:r>
              <a:rPr lang="en-GB" sz="1400" dirty="0">
                <a:solidFill>
                  <a:srgbClr val="FF0000"/>
                </a:solidFill>
              </a:rPr>
              <a:t>Same layout as home page, large emphasis on reality TV celebrities, sex and nudity.</a:t>
            </a:r>
          </a:p>
          <a:p>
            <a:pPr marL="285750" indent="-285750">
              <a:buFont typeface="Arial" panose="020B0604020202020204" pitchFamily="34" charset="0"/>
              <a:buChar char="•"/>
            </a:pPr>
            <a:r>
              <a:rPr lang="en-GB" sz="1600" b="1" dirty="0">
                <a:solidFill>
                  <a:srgbClr val="002060"/>
                </a:solidFill>
              </a:rPr>
              <a:t>Sports Pages: </a:t>
            </a:r>
            <a:r>
              <a:rPr lang="en-GB" sz="1400" dirty="0">
                <a:solidFill>
                  <a:schemeClr val="tx1"/>
                </a:solidFill>
              </a:rPr>
              <a:t>All important stories tend to be fairly w/c sports, and pics contain various </a:t>
            </a:r>
            <a:r>
              <a:rPr lang="en-GB" sz="1400" dirty="0">
                <a:solidFill>
                  <a:srgbClr val="FF0000"/>
                </a:solidFill>
              </a:rPr>
              <a:t>“action shots</a:t>
            </a:r>
            <a:r>
              <a:rPr lang="en-GB" sz="1400" dirty="0">
                <a:solidFill>
                  <a:schemeClr val="tx1"/>
                </a:solidFill>
              </a:rPr>
              <a:t>”. Also </a:t>
            </a:r>
            <a:r>
              <a:rPr lang="en-GB" sz="1400" dirty="0">
                <a:solidFill>
                  <a:srgbClr val="FF0000"/>
                </a:solidFill>
              </a:rPr>
              <a:t>contains links to interviews with selected “sports personalities”</a:t>
            </a:r>
            <a:r>
              <a:rPr lang="en-GB" sz="1400" dirty="0">
                <a:solidFill>
                  <a:schemeClr val="tx1"/>
                </a:solidFill>
              </a:rPr>
              <a:t>. Further down the page there are a greater range of sports relating to a higher class and international sports.</a:t>
            </a:r>
            <a:endParaRPr lang="en-GB" sz="1400" b="1" dirty="0">
              <a:solidFill>
                <a:schemeClr val="tx1"/>
              </a:solidFill>
            </a:endParaRPr>
          </a:p>
        </p:txBody>
      </p:sp>
      <p:pic>
        <p:nvPicPr>
          <p:cNvPr id="11266" name="Picture 2" descr="Got a story? Share it with Mirror Online here">
            <a:extLst>
              <a:ext uri="{FF2B5EF4-FFF2-40B4-BE49-F238E27FC236}">
                <a16:creationId xmlns:a16="http://schemas.microsoft.com/office/drawing/2014/main" id="{3E3F502C-2462-491D-9177-27D94310A9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444" y="4051014"/>
            <a:ext cx="48768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Mirror Online has a new look - this is what we've changed - Mirror ...">
            <a:extLst>
              <a:ext uri="{FF2B5EF4-FFF2-40B4-BE49-F238E27FC236}">
                <a16:creationId xmlns:a16="http://schemas.microsoft.com/office/drawing/2014/main" id="{C19D5F4C-55F5-4C11-B979-1224411F50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591" y="3566084"/>
            <a:ext cx="3999839" cy="2660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70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60EB38-C554-476B-94D0-5DE68DF501BA}"/>
              </a:ext>
            </a:extLst>
          </p:cNvPr>
          <p:cNvSpPr>
            <a:spLocks noGrp="1"/>
          </p:cNvSpPr>
          <p:nvPr>
            <p:ph type="title"/>
          </p:nvPr>
        </p:nvSpPr>
        <p:spPr>
          <a:xfrm>
            <a:off x="0" y="272641"/>
            <a:ext cx="10780776" cy="435080"/>
          </a:xfrm>
        </p:spPr>
        <p:txBody>
          <a:bodyPr>
            <a:noAutofit/>
          </a:bodyPr>
          <a:lstStyle/>
          <a:p>
            <a:pPr algn="ctr"/>
            <a:r>
              <a:rPr lang="en-GB" sz="4000" dirty="0"/>
              <a:t>AUDEINCES – Theoretical Approaches </a:t>
            </a:r>
          </a:p>
        </p:txBody>
      </p:sp>
      <p:sp>
        <p:nvSpPr>
          <p:cNvPr id="3" name="Marcador de texto 2">
            <a:extLst>
              <a:ext uri="{FF2B5EF4-FFF2-40B4-BE49-F238E27FC236}">
                <a16:creationId xmlns:a16="http://schemas.microsoft.com/office/drawing/2014/main" id="{764350F7-2CFD-4A50-8056-FE149B2EE671}"/>
              </a:ext>
            </a:extLst>
          </p:cNvPr>
          <p:cNvSpPr>
            <a:spLocks noGrp="1"/>
          </p:cNvSpPr>
          <p:nvPr>
            <p:ph type="body" idx="1"/>
          </p:nvPr>
        </p:nvSpPr>
        <p:spPr>
          <a:xfrm>
            <a:off x="0" y="1027415"/>
            <a:ext cx="11620072" cy="5122863"/>
          </a:xfrm>
        </p:spPr>
        <p:txBody>
          <a:bodyPr>
            <a:normAutofit/>
          </a:bodyPr>
          <a:lstStyle/>
          <a:p>
            <a:pPr marL="285750" indent="-285750">
              <a:buFont typeface="Arial" panose="020B0604020202020204" pitchFamily="34" charset="0"/>
              <a:buChar char="•"/>
            </a:pPr>
            <a:r>
              <a:rPr lang="en-GB" sz="1600" b="1" dirty="0">
                <a:solidFill>
                  <a:srgbClr val="002060"/>
                </a:solidFill>
              </a:rPr>
              <a:t>Cultivation Theory – Gerbner: </a:t>
            </a:r>
            <a:r>
              <a:rPr lang="en-GB" sz="1400" dirty="0">
                <a:solidFill>
                  <a:schemeClr val="tx1"/>
                </a:solidFill>
              </a:rPr>
              <a:t>Audience exposure to </a:t>
            </a:r>
            <a:r>
              <a:rPr lang="en-GB" sz="1400" dirty="0">
                <a:solidFill>
                  <a:srgbClr val="FF0000"/>
                </a:solidFill>
              </a:rPr>
              <a:t>repeated patterns of representation by newspapers may shape and influence their views and opinions</a:t>
            </a:r>
            <a:r>
              <a:rPr lang="en-GB" sz="1400" dirty="0">
                <a:solidFill>
                  <a:schemeClr val="tx1"/>
                </a:solidFill>
              </a:rPr>
              <a:t>. Gerbner went on to say that this is not like </a:t>
            </a:r>
            <a:r>
              <a:rPr lang="en-GB" sz="1400" dirty="0">
                <a:solidFill>
                  <a:srgbClr val="FF0000"/>
                </a:solidFill>
              </a:rPr>
              <a:t>“hypodermic model” </a:t>
            </a:r>
            <a:r>
              <a:rPr lang="en-GB" sz="1400" dirty="0">
                <a:solidFill>
                  <a:schemeClr val="tx1"/>
                </a:solidFill>
              </a:rPr>
              <a:t>but rather depends on what the audience already believes. The messages need to resonate with an established belief in the audience.</a:t>
            </a:r>
            <a:r>
              <a:rPr lang="en-GB" sz="1400" b="1" dirty="0">
                <a:solidFill>
                  <a:schemeClr val="tx1"/>
                </a:solidFill>
              </a:rPr>
              <a:t> </a:t>
            </a:r>
            <a:r>
              <a:rPr lang="en-GB" sz="1400" dirty="0">
                <a:solidFill>
                  <a:schemeClr val="tx1"/>
                </a:solidFill>
              </a:rPr>
              <a:t>This is apparent through the </a:t>
            </a:r>
            <a:r>
              <a:rPr lang="en-GB" sz="1400" dirty="0">
                <a:solidFill>
                  <a:srgbClr val="FF0000"/>
                </a:solidFill>
              </a:rPr>
              <a:t>Mirror’s constant reiteration of their left wing, Labour supporting values</a:t>
            </a:r>
            <a:r>
              <a:rPr lang="en-GB" sz="1400" dirty="0">
                <a:solidFill>
                  <a:schemeClr val="tx1"/>
                </a:solidFill>
              </a:rPr>
              <a:t>. But perhaps it could also be partly responsible with its readership’s apparent obsession with populist modern celebrity gossip.</a:t>
            </a:r>
          </a:p>
          <a:p>
            <a:pPr marL="285750" indent="-285750">
              <a:buFont typeface="Arial" panose="020B0604020202020204" pitchFamily="34" charset="0"/>
              <a:buChar char="•"/>
            </a:pPr>
            <a:r>
              <a:rPr lang="en-GB" sz="1600" b="1" dirty="0">
                <a:solidFill>
                  <a:srgbClr val="002060"/>
                </a:solidFill>
              </a:rPr>
              <a:t>Reception Theory – Hall: </a:t>
            </a:r>
            <a:r>
              <a:rPr lang="en-GB" sz="1400" dirty="0">
                <a:solidFill>
                  <a:schemeClr val="tx1"/>
                </a:solidFill>
              </a:rPr>
              <a:t>The Daily Mirror is able to promote </a:t>
            </a:r>
            <a:r>
              <a:rPr lang="en-GB" sz="1400" dirty="0">
                <a:solidFill>
                  <a:srgbClr val="FF0000"/>
                </a:solidFill>
              </a:rPr>
              <a:t>a hegemonic – dominant reading of its viewpoint on Trump’s victory </a:t>
            </a:r>
            <a:r>
              <a:rPr lang="en-GB" sz="1400" dirty="0">
                <a:solidFill>
                  <a:schemeClr val="tx1"/>
                </a:solidFill>
              </a:rPr>
              <a:t>through the use of encoding and decoding, which is fully accepted by the reader. This reading is now seen as </a:t>
            </a:r>
            <a:r>
              <a:rPr lang="en-GB" sz="1400" dirty="0">
                <a:solidFill>
                  <a:srgbClr val="FF0000"/>
                </a:solidFill>
              </a:rPr>
              <a:t>“naturalised”, as repeated exposure to the Daily Mirror’s norms and values have now legitimised and normalised this alignment to their “shared” ideologies</a:t>
            </a:r>
            <a:r>
              <a:rPr lang="en-GB" sz="1400" dirty="0">
                <a:solidFill>
                  <a:schemeClr val="tx1"/>
                </a:solidFill>
              </a:rPr>
              <a:t>.</a:t>
            </a:r>
            <a:r>
              <a:rPr lang="en-GB" sz="1400" b="1" dirty="0">
                <a:solidFill>
                  <a:schemeClr val="tx1"/>
                </a:solidFill>
              </a:rPr>
              <a:t> </a:t>
            </a:r>
            <a:r>
              <a:rPr lang="en-GB" sz="1400" dirty="0">
                <a:solidFill>
                  <a:schemeClr val="tx1"/>
                </a:solidFill>
              </a:rPr>
              <a:t>It is unlikely that nay regular reader of the Daily Mirror would gain a completely oppositional reading to their stories as they are probably </a:t>
            </a:r>
            <a:r>
              <a:rPr lang="en-GB" sz="1400" dirty="0">
                <a:solidFill>
                  <a:srgbClr val="FF0000"/>
                </a:solidFill>
              </a:rPr>
              <a:t>more amenable to a right wing tabloid instead, such as the Sun.</a:t>
            </a:r>
          </a:p>
          <a:p>
            <a:pPr marL="285750" indent="-285750">
              <a:buFont typeface="Arial" panose="020B0604020202020204" pitchFamily="34" charset="0"/>
              <a:buChar char="•"/>
            </a:pPr>
            <a:r>
              <a:rPr lang="en-GB" sz="1600" b="1" dirty="0">
                <a:solidFill>
                  <a:srgbClr val="002060"/>
                </a:solidFill>
              </a:rPr>
              <a:t>End of Audience – </a:t>
            </a:r>
            <a:r>
              <a:rPr lang="en-GB" sz="1600" b="1" dirty="0" err="1">
                <a:solidFill>
                  <a:srgbClr val="002060"/>
                </a:solidFill>
              </a:rPr>
              <a:t>Shirky</a:t>
            </a:r>
            <a:r>
              <a:rPr lang="en-GB" sz="1600" b="1" dirty="0">
                <a:solidFill>
                  <a:srgbClr val="002060"/>
                </a:solidFill>
              </a:rPr>
              <a:t>: </a:t>
            </a:r>
            <a:r>
              <a:rPr lang="en-GB" sz="1400" dirty="0">
                <a:solidFill>
                  <a:schemeClr val="tx1"/>
                </a:solidFill>
              </a:rPr>
              <a:t>The concept of audience members </a:t>
            </a:r>
            <a:r>
              <a:rPr lang="en-GB" sz="1400" dirty="0">
                <a:solidFill>
                  <a:srgbClr val="FF0000"/>
                </a:solidFill>
              </a:rPr>
              <a:t>as passive consumers </a:t>
            </a:r>
            <a:r>
              <a:rPr lang="en-GB" sz="1400" dirty="0">
                <a:solidFill>
                  <a:schemeClr val="tx1"/>
                </a:solidFill>
              </a:rPr>
              <a:t>is no longer in the age of the internet with the rise of the prosumer who can create their own content such as submitting stories and being part of forums. Newspapers like The Guardian have embraced this, taking popular “below-the-line” columns. The Mirror does offer some opportunities for </a:t>
            </a:r>
            <a:r>
              <a:rPr lang="en-GB" sz="1400" dirty="0">
                <a:solidFill>
                  <a:srgbClr val="FF0000"/>
                </a:solidFill>
              </a:rPr>
              <a:t>“citizen journalism” </a:t>
            </a:r>
            <a:r>
              <a:rPr lang="en-GB" sz="1400" dirty="0">
                <a:solidFill>
                  <a:schemeClr val="tx1"/>
                </a:solidFill>
              </a:rPr>
              <a:t>but the majority of content is still written by journalists.</a:t>
            </a:r>
            <a:endParaRPr lang="en-GB" sz="1400" b="1" dirty="0">
              <a:solidFill>
                <a:schemeClr val="tx1"/>
              </a:solidFill>
            </a:endParaRPr>
          </a:p>
        </p:txBody>
      </p:sp>
    </p:spTree>
    <p:extLst>
      <p:ext uri="{BB962C8B-B14F-4D97-AF65-F5344CB8AC3E}">
        <p14:creationId xmlns:p14="http://schemas.microsoft.com/office/powerpoint/2010/main" val="278518701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TM04033927[[fn=Main Event]]</Template>
  <TotalTime>419</TotalTime>
  <Words>4907</Words>
  <Application>Microsoft Office PowerPoint</Application>
  <PresentationFormat>Widescreen</PresentationFormat>
  <Paragraphs>109</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Impact</vt:lpstr>
      <vt:lpstr>Main Event</vt:lpstr>
      <vt:lpstr>The Daily Mirror</vt:lpstr>
      <vt:lpstr>Industry context</vt:lpstr>
      <vt:lpstr>Product context</vt:lpstr>
      <vt:lpstr>Political context</vt:lpstr>
      <vt:lpstr>Cultural context</vt:lpstr>
      <vt:lpstr>MEDIA LANGUAGE – Codes and conventions </vt:lpstr>
      <vt:lpstr>MEDIA LANGUAGE – Front Page</vt:lpstr>
      <vt:lpstr>MEDIA LANGUAGE – Double Page Spread Article</vt:lpstr>
      <vt:lpstr>MEDIA LANGUAGE – Theoretical Approaches</vt:lpstr>
      <vt:lpstr>Theoretical Approaches cont’d</vt:lpstr>
      <vt:lpstr>REPRESENTATION – Front Page</vt:lpstr>
      <vt:lpstr>REPRESENTATION – Double Page Spread Article</vt:lpstr>
      <vt:lpstr>REPRESENTATION – Theoretical Approaches</vt:lpstr>
      <vt:lpstr>Theoretical Approaches cont’d</vt:lpstr>
      <vt:lpstr>MEDIA INDUSTRIES - History</vt:lpstr>
      <vt:lpstr>MEDIA INDUSTRIES – The Mirror “Online”</vt:lpstr>
      <vt:lpstr>MEDIA INDUSTRIES – Ownership </vt:lpstr>
      <vt:lpstr>MEDIA INDUSTRIES – Newspaper Regulation</vt:lpstr>
      <vt:lpstr>MEDIA INDUSTRIES – Theoretical Approaches</vt:lpstr>
      <vt:lpstr>Target Audience</vt:lpstr>
      <vt:lpstr>Audience Interpretation</vt:lpstr>
      <vt:lpstr>Reflecting Context</vt:lpstr>
      <vt:lpstr>AUDIENCES – tailor made</vt:lpstr>
      <vt:lpstr>AUDIENCES – Tailor Made</vt:lpstr>
      <vt:lpstr>AUDEINCES – Theoretical Approaches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daily mirror</dc:title>
  <dc:creator>Anaid Alvarez</dc:creator>
  <cp:lastModifiedBy>Eloise Heasman</cp:lastModifiedBy>
  <cp:revision>66</cp:revision>
  <dcterms:created xsi:type="dcterms:W3CDTF">2020-04-04T19:48:25Z</dcterms:created>
  <dcterms:modified xsi:type="dcterms:W3CDTF">2020-04-08T10:40:20Z</dcterms:modified>
</cp:coreProperties>
</file>