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D68C"/>
    <a:srgbClr val="EDA0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9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25F2D2C-21C4-4A93-B2A8-C6A58F3D64DA}" type="datetimeFigureOut">
              <a:rPr lang="en-GB" smtClean="0"/>
              <a:t>31/03/2020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0883AA-A7A7-4A62-B0AE-D9A082633222}"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401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25F2D2C-21C4-4A93-B2A8-C6A58F3D64DA}" type="datetimeFigureOut">
              <a:rPr lang="en-GB" smtClean="0"/>
              <a:t>31/03/2020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0883AA-A7A7-4A62-B0AE-D9A082633222}" type="slidenum">
              <a:rPr lang="en-GB" smtClean="0"/>
              <a:t>‹#›</a:t>
            </a:fld>
            <a:endParaRPr lang="en-GB"/>
          </a:p>
        </p:txBody>
      </p:sp>
    </p:spTree>
    <p:extLst>
      <p:ext uri="{BB962C8B-B14F-4D97-AF65-F5344CB8AC3E}">
        <p14:creationId xmlns:p14="http://schemas.microsoft.com/office/powerpoint/2010/main" val="2369841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5F2D2C-21C4-4A93-B2A8-C6A58F3D64DA}" type="datetimeFigureOut">
              <a:rPr lang="en-GB" smtClean="0"/>
              <a:t>31/03/2020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0883AA-A7A7-4A62-B0AE-D9A082633222}"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3087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25F2D2C-21C4-4A93-B2A8-C6A58F3D64DA}" type="datetimeFigureOut">
              <a:rPr lang="en-GB" smtClean="0"/>
              <a:t>31/03/2020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60883AA-A7A7-4A62-B0AE-D9A082633222}" type="slidenum">
              <a:rPr lang="en-GB" smtClean="0"/>
              <a:t>‹#›</a:t>
            </a:fld>
            <a:endParaRPr lang="en-GB"/>
          </a:p>
        </p:txBody>
      </p:sp>
    </p:spTree>
    <p:extLst>
      <p:ext uri="{BB962C8B-B14F-4D97-AF65-F5344CB8AC3E}">
        <p14:creationId xmlns:p14="http://schemas.microsoft.com/office/powerpoint/2010/main" val="3010464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25F2D2C-21C4-4A93-B2A8-C6A58F3D64DA}" type="datetimeFigureOut">
              <a:rPr lang="en-GB" smtClean="0"/>
              <a:t>31/03/2020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60883AA-A7A7-4A62-B0AE-D9A082633222}" type="slidenum">
              <a:rPr lang="en-GB" smtClean="0"/>
              <a:t>‹#›</a:t>
            </a:fld>
            <a:endParaRPr lang="en-GB"/>
          </a:p>
        </p:txBody>
      </p:sp>
    </p:spTree>
    <p:extLst>
      <p:ext uri="{BB962C8B-B14F-4D97-AF65-F5344CB8AC3E}">
        <p14:creationId xmlns:p14="http://schemas.microsoft.com/office/powerpoint/2010/main" val="3409010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25F2D2C-21C4-4A93-B2A8-C6A58F3D64DA}" type="datetimeFigureOut">
              <a:rPr lang="en-GB" smtClean="0"/>
              <a:t>31/03/2020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60883AA-A7A7-4A62-B0AE-D9A082633222}" type="slidenum">
              <a:rPr lang="en-GB" smtClean="0"/>
              <a:t>‹#›</a:t>
            </a:fld>
            <a:endParaRPr lang="en-GB"/>
          </a:p>
        </p:txBody>
      </p:sp>
    </p:spTree>
    <p:extLst>
      <p:ext uri="{BB962C8B-B14F-4D97-AF65-F5344CB8AC3E}">
        <p14:creationId xmlns:p14="http://schemas.microsoft.com/office/powerpoint/2010/main" val="1899300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25F2D2C-21C4-4A93-B2A8-C6A58F3D64DA}" type="datetimeFigureOut">
              <a:rPr lang="en-GB" smtClean="0"/>
              <a:t>31/03/2020</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460883AA-A7A7-4A62-B0AE-D9A082633222}" type="slidenum">
              <a:rPr lang="en-GB" smtClean="0"/>
              <a:t>‹#›</a:t>
            </a:fld>
            <a:endParaRPr lang="en-GB"/>
          </a:p>
        </p:txBody>
      </p:sp>
    </p:spTree>
    <p:extLst>
      <p:ext uri="{BB962C8B-B14F-4D97-AF65-F5344CB8AC3E}">
        <p14:creationId xmlns:p14="http://schemas.microsoft.com/office/powerpoint/2010/main" val="3311937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5F2D2C-21C4-4A93-B2A8-C6A58F3D64DA}" type="datetimeFigureOut">
              <a:rPr lang="en-GB" smtClean="0"/>
              <a:t>31/03/2020</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60883AA-A7A7-4A62-B0AE-D9A082633222}" type="slidenum">
              <a:rPr lang="en-GB" smtClean="0"/>
              <a:t>‹#›</a:t>
            </a:fld>
            <a:endParaRPr lang="en-GB"/>
          </a:p>
        </p:txBody>
      </p:sp>
    </p:spTree>
    <p:extLst>
      <p:ext uri="{BB962C8B-B14F-4D97-AF65-F5344CB8AC3E}">
        <p14:creationId xmlns:p14="http://schemas.microsoft.com/office/powerpoint/2010/main" val="1808779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5F2D2C-21C4-4A93-B2A8-C6A58F3D64DA}" type="datetimeFigureOut">
              <a:rPr lang="en-GB" smtClean="0"/>
              <a:t>31/03/2020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60883AA-A7A7-4A62-B0AE-D9A082633222}" type="slidenum">
              <a:rPr lang="en-GB" smtClean="0"/>
              <a:t>‹#›</a:t>
            </a:fld>
            <a:endParaRPr lang="en-GB"/>
          </a:p>
        </p:txBody>
      </p:sp>
    </p:spTree>
    <p:extLst>
      <p:ext uri="{BB962C8B-B14F-4D97-AF65-F5344CB8AC3E}">
        <p14:creationId xmlns:p14="http://schemas.microsoft.com/office/powerpoint/2010/main" val="2378509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25F2D2C-21C4-4A93-B2A8-C6A58F3D64DA}" type="datetimeFigureOut">
              <a:rPr lang="en-GB" smtClean="0"/>
              <a:t>31/03/2020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0883AA-A7A7-4A62-B0AE-D9A082633222}" type="slidenum">
              <a:rPr lang="en-GB" smtClean="0"/>
              <a:t>‹#›</a:t>
            </a:fld>
            <a:endParaRPr lang="en-GB"/>
          </a:p>
        </p:txBody>
      </p:sp>
    </p:spTree>
    <p:extLst>
      <p:ext uri="{BB962C8B-B14F-4D97-AF65-F5344CB8AC3E}">
        <p14:creationId xmlns:p14="http://schemas.microsoft.com/office/powerpoint/2010/main" val="3449156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25F2D2C-21C4-4A93-B2A8-C6A58F3D64DA}" type="datetimeFigureOut">
              <a:rPr lang="en-GB" smtClean="0"/>
              <a:t>31/03/2020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0883AA-A7A7-4A62-B0AE-D9A082633222}" type="slidenum">
              <a:rPr lang="en-GB" smtClean="0"/>
              <a:t>‹#›</a:t>
            </a:fld>
            <a:endParaRPr lang="en-GB"/>
          </a:p>
        </p:txBody>
      </p:sp>
    </p:spTree>
    <p:extLst>
      <p:ext uri="{BB962C8B-B14F-4D97-AF65-F5344CB8AC3E}">
        <p14:creationId xmlns:p14="http://schemas.microsoft.com/office/powerpoint/2010/main" val="616254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DA0D6"/>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25F2D2C-21C4-4A93-B2A8-C6A58F3D64DA}" type="datetimeFigureOut">
              <a:rPr lang="en-GB" smtClean="0"/>
              <a:t>31/03/2020</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60883AA-A7A7-4A62-B0AE-D9A082633222}"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13368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8D68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6367" y="238696"/>
            <a:ext cx="11449318" cy="1470025"/>
          </a:xfrm>
        </p:spPr>
        <p:txBody>
          <a:bodyPr>
            <a:normAutofit fontScale="90000"/>
          </a:bodyPr>
          <a:lstStyle/>
          <a:p>
            <a:r>
              <a:rPr lang="en-US" dirty="0" smtClean="0">
                <a:latin typeface="Adobe Fan Heiti Std B" panose="020B0700000000000000" pitchFamily="34" charset="-128"/>
                <a:ea typeface="Adobe Fan Heiti Std B" panose="020B0700000000000000" pitchFamily="34" charset="-128"/>
              </a:rPr>
              <a:t>Late Night Women’s Hour</a:t>
            </a:r>
            <a:endParaRPr lang="en-US" dirty="0">
              <a:latin typeface="Adobe Fan Heiti Std B" panose="020B0700000000000000" pitchFamily="34" charset="-128"/>
              <a:ea typeface="Adobe Fan Heiti Std B" panose="020B0700000000000000" pitchFamily="34" charset="-128"/>
            </a:endParaRPr>
          </a:p>
        </p:txBody>
      </p:sp>
      <p:sp>
        <p:nvSpPr>
          <p:cNvPr id="3" name="Subtitle 2"/>
          <p:cNvSpPr>
            <a:spLocks noGrp="1"/>
          </p:cNvSpPr>
          <p:nvPr>
            <p:ph type="subTitle" idx="1"/>
          </p:nvPr>
        </p:nvSpPr>
        <p:spPr>
          <a:xfrm>
            <a:off x="386367" y="6373253"/>
            <a:ext cx="3817514" cy="484747"/>
          </a:xfrm>
        </p:spPr>
        <p:txBody>
          <a:bodyPr>
            <a:normAutofit/>
          </a:bodyPr>
          <a:lstStyle/>
          <a:p>
            <a:r>
              <a:rPr lang="en-US" dirty="0" smtClean="0">
                <a:solidFill>
                  <a:schemeClr val="bg1">
                    <a:lumMod val="95000"/>
                  </a:schemeClr>
                </a:solidFill>
              </a:rPr>
              <a:t>Eloise Heasman-Ames</a:t>
            </a:r>
            <a:endParaRPr lang="en-US" dirty="0">
              <a:solidFill>
                <a:schemeClr val="bg1">
                  <a:lumMod val="95000"/>
                </a:schemeClr>
              </a:solidFill>
            </a:endParaRPr>
          </a:p>
        </p:txBody>
      </p:sp>
      <p:pic>
        <p:nvPicPr>
          <p:cNvPr id="2050" name="Picture 2" descr="BBC Radio 4 - Late Night Woman's Hour - Downloa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5124" y="2136687"/>
            <a:ext cx="7250805" cy="4078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5875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A457BF-F472-4882-B42E-CFAA34789FCF}"/>
              </a:ext>
            </a:extLst>
          </p:cNvPr>
          <p:cNvSpPr>
            <a:spLocks noGrp="1"/>
          </p:cNvSpPr>
          <p:nvPr>
            <p:ph type="title"/>
          </p:nvPr>
        </p:nvSpPr>
        <p:spPr>
          <a:xfrm>
            <a:off x="1027949" y="1299223"/>
            <a:ext cx="10515600" cy="1325563"/>
          </a:xfrm>
        </p:spPr>
        <p:txBody>
          <a:bodyPr>
            <a:normAutofit fontScale="90000"/>
          </a:bodyPr>
          <a:lstStyle/>
          <a:p>
            <a:r>
              <a:rPr lang="en-GB" b="1" dirty="0">
                <a:latin typeface="Adobe Fan Heiti Std B" panose="020B0700000000000000" pitchFamily="34" charset="-128"/>
                <a:ea typeface="Adobe Fan Heiti Std B" panose="020B0700000000000000" pitchFamily="34" charset="-128"/>
              </a:rPr>
              <a:t>PRODUCT CONTEXT</a:t>
            </a:r>
            <a:r>
              <a:rPr lang="en-GB" dirty="0"/>
              <a:t/>
            </a:r>
            <a:br>
              <a:rPr lang="en-GB" dirty="0"/>
            </a:br>
            <a:r>
              <a:rPr lang="en-GB" dirty="0"/>
              <a:t> </a:t>
            </a:r>
            <a:br>
              <a:rPr lang="en-GB" dirty="0"/>
            </a:br>
            <a:endParaRPr lang="en-GB" dirty="0"/>
          </a:p>
        </p:txBody>
      </p:sp>
      <p:sp>
        <p:nvSpPr>
          <p:cNvPr id="3" name="Content Placeholder 2">
            <a:extLst>
              <a:ext uri="{FF2B5EF4-FFF2-40B4-BE49-F238E27FC236}">
                <a16:creationId xmlns="" xmlns:a16="http://schemas.microsoft.com/office/drawing/2014/main" id="{E001DA06-DC54-42EB-B260-EB51D0055FFC}"/>
              </a:ext>
            </a:extLst>
          </p:cNvPr>
          <p:cNvSpPr>
            <a:spLocks noGrp="1"/>
          </p:cNvSpPr>
          <p:nvPr>
            <p:ph idx="1"/>
          </p:nvPr>
        </p:nvSpPr>
        <p:spPr/>
        <p:txBody>
          <a:bodyPr>
            <a:normAutofit/>
          </a:bodyPr>
          <a:lstStyle/>
          <a:p>
            <a:r>
              <a:rPr lang="en-GB" dirty="0">
                <a:latin typeface="Adobe Myungjo Std M" panose="02020600000000000000" pitchFamily="18" charset="-128"/>
                <a:ea typeface="Adobe Myungjo Std M" panose="02020600000000000000" pitchFamily="18" charset="-128"/>
              </a:rPr>
              <a:t>Late Night Woman’s Hour is a spin-off from the long-running BBC Radio </a:t>
            </a:r>
            <a:r>
              <a:rPr lang="en-GB" dirty="0" smtClean="0">
                <a:latin typeface="Adobe Myungjo Std M" panose="02020600000000000000" pitchFamily="18" charset="-128"/>
                <a:ea typeface="Adobe Myungjo Std M" panose="02020600000000000000" pitchFamily="18" charset="-128"/>
              </a:rPr>
              <a:t>4 programme </a:t>
            </a:r>
            <a:r>
              <a:rPr lang="en-GB" dirty="0">
                <a:latin typeface="Adobe Myungjo Std M" panose="02020600000000000000" pitchFamily="18" charset="-128"/>
                <a:ea typeface="Adobe Myungjo Std M" panose="02020600000000000000" pitchFamily="18" charset="-128"/>
              </a:rPr>
              <a:t>Woman’s Hour.  </a:t>
            </a:r>
          </a:p>
          <a:p>
            <a:pPr marL="0" indent="0">
              <a:buNone/>
            </a:pPr>
            <a:r>
              <a:rPr lang="en-GB" dirty="0">
                <a:latin typeface="Adobe Myungjo Std M" panose="02020600000000000000" pitchFamily="18" charset="-128"/>
                <a:ea typeface="Adobe Myungjo Std M" panose="02020600000000000000" pitchFamily="18" charset="-128"/>
              </a:rPr>
              <a:t>• Late Night Woman’s Hour is broadcast once a month, </a:t>
            </a:r>
            <a:r>
              <a:rPr lang="en-GB" dirty="0" smtClean="0">
                <a:latin typeface="Adobe Myungjo Std M" panose="02020600000000000000" pitchFamily="18" charset="-128"/>
                <a:ea typeface="Adobe Myungjo Std M" panose="02020600000000000000" pitchFamily="18" charset="-128"/>
              </a:rPr>
              <a:t>at 11pm, </a:t>
            </a:r>
            <a:r>
              <a:rPr lang="en-GB" dirty="0">
                <a:latin typeface="Adobe Myungjo Std M" panose="02020600000000000000" pitchFamily="18" charset="-128"/>
                <a:ea typeface="Adobe Myungjo Std M" panose="02020600000000000000" pitchFamily="18" charset="-128"/>
              </a:rPr>
              <a:t>is presented by Lauren Laverne and features a number of female panellists.</a:t>
            </a:r>
          </a:p>
          <a:p>
            <a:pPr marL="0" indent="0">
              <a:buNone/>
            </a:pPr>
            <a:r>
              <a:rPr lang="en-GB" dirty="0">
                <a:latin typeface="Adobe Myungjo Std M" panose="02020600000000000000" pitchFamily="18" charset="-128"/>
                <a:ea typeface="Adobe Myungjo Std M" panose="02020600000000000000" pitchFamily="18" charset="-128"/>
              </a:rPr>
              <a:t>• Each episode focuses on a particular </a:t>
            </a:r>
            <a:r>
              <a:rPr lang="en-GB" dirty="0" smtClean="0">
                <a:latin typeface="Adobe Myungjo Std M" panose="02020600000000000000" pitchFamily="18" charset="-128"/>
                <a:ea typeface="Adobe Myungjo Std M" panose="02020600000000000000" pitchFamily="18" charset="-128"/>
              </a:rPr>
              <a:t>topic relevant </a:t>
            </a:r>
            <a:r>
              <a:rPr lang="en-GB" dirty="0">
                <a:latin typeface="Adobe Myungjo Std M" panose="02020600000000000000" pitchFamily="18" charset="-128"/>
                <a:ea typeface="Adobe Myungjo Std M" panose="02020600000000000000" pitchFamily="18" charset="-128"/>
              </a:rPr>
              <a:t>to its female audience e.g. ‘home’ and ‘forgiveness’.</a:t>
            </a:r>
          </a:p>
          <a:p>
            <a:pPr marL="0" indent="0">
              <a:buNone/>
            </a:pPr>
            <a:r>
              <a:rPr lang="en-GB" dirty="0">
                <a:latin typeface="Adobe Myungjo Std M" panose="02020600000000000000" pitchFamily="18" charset="-128"/>
                <a:ea typeface="Adobe Myungjo Std M" panose="02020600000000000000" pitchFamily="18" charset="-128"/>
              </a:rPr>
              <a:t>• It began broadcasting in 2015</a:t>
            </a:r>
          </a:p>
          <a:p>
            <a:pPr marL="0" indent="0">
              <a:buNone/>
            </a:pPr>
            <a:endParaRPr lang="en-GB" dirty="0"/>
          </a:p>
        </p:txBody>
      </p:sp>
      <p:pic>
        <p:nvPicPr>
          <p:cNvPr id="1026" name="Picture 2" descr="6 organisations advancing women's rights in the Middle East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99290" y="3767262"/>
            <a:ext cx="4344259" cy="2439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5877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8D68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DFB8C2-2E18-4046-90B3-18969736183E}"/>
              </a:ext>
            </a:extLst>
          </p:cNvPr>
          <p:cNvSpPr>
            <a:spLocks noGrp="1"/>
          </p:cNvSpPr>
          <p:nvPr>
            <p:ph type="title"/>
          </p:nvPr>
        </p:nvSpPr>
        <p:spPr/>
        <p:txBody>
          <a:bodyPr>
            <a:normAutofit/>
          </a:bodyPr>
          <a:lstStyle/>
          <a:p>
            <a:r>
              <a:rPr lang="en-GB" b="1" dirty="0">
                <a:latin typeface="Adobe Fan Heiti Std B" panose="020B0700000000000000" pitchFamily="34" charset="-128"/>
                <a:ea typeface="Adobe Fan Heiti Std B" panose="020B0700000000000000" pitchFamily="34" charset="-128"/>
              </a:rPr>
              <a:t>Historical Contexts</a:t>
            </a:r>
            <a:r>
              <a:rPr lang="en-GB" dirty="0"/>
              <a:t/>
            </a:r>
            <a:br>
              <a:rPr lang="en-GB" dirty="0"/>
            </a:br>
            <a:endParaRPr lang="en-GB" dirty="0"/>
          </a:p>
        </p:txBody>
      </p:sp>
      <p:sp>
        <p:nvSpPr>
          <p:cNvPr id="3" name="Content Placeholder 2">
            <a:extLst>
              <a:ext uri="{FF2B5EF4-FFF2-40B4-BE49-F238E27FC236}">
                <a16:creationId xmlns="" xmlns:a16="http://schemas.microsoft.com/office/drawing/2014/main" id="{A021E12B-B8E0-409A-AA71-F36628DAB255}"/>
              </a:ext>
            </a:extLst>
          </p:cNvPr>
          <p:cNvSpPr>
            <a:spLocks noGrp="1"/>
          </p:cNvSpPr>
          <p:nvPr>
            <p:ph idx="1"/>
          </p:nvPr>
        </p:nvSpPr>
        <p:spPr>
          <a:xfrm>
            <a:off x="5074276" y="1737360"/>
            <a:ext cx="6081404" cy="4599046"/>
          </a:xfrm>
        </p:spPr>
        <p:txBody>
          <a:bodyPr>
            <a:normAutofit/>
          </a:bodyPr>
          <a:lstStyle/>
          <a:p>
            <a:r>
              <a:rPr lang="en-GB" dirty="0">
                <a:latin typeface="Adobe Myungjo Std M" panose="02020600000000000000" pitchFamily="18" charset="-128"/>
                <a:ea typeface="Adobe Myungjo Std M" panose="02020600000000000000" pitchFamily="18" charset="-128"/>
              </a:rPr>
              <a:t>The original </a:t>
            </a:r>
            <a:r>
              <a:rPr lang="en-GB" b="1" i="1" dirty="0">
                <a:latin typeface="Adobe Myungjo Std M" panose="02020600000000000000" pitchFamily="18" charset="-128"/>
                <a:ea typeface="Adobe Myungjo Std M" panose="02020600000000000000" pitchFamily="18" charset="-128"/>
              </a:rPr>
              <a:t>Woman’s Hour</a:t>
            </a:r>
            <a:r>
              <a:rPr lang="en-GB" dirty="0">
                <a:latin typeface="Adobe Myungjo Std M" panose="02020600000000000000" pitchFamily="18" charset="-128"/>
                <a:ea typeface="Adobe Myungjo Std M" panose="02020600000000000000" pitchFamily="18" charset="-128"/>
              </a:rPr>
              <a:t> first broadcast in the 1940s – this could be seen as a minority audience programme – one hour a day or week set aside just for a female audience. This might further suggest that all other programming on BBC Radio was aimed at a male audience.</a:t>
            </a:r>
          </a:p>
          <a:p>
            <a:r>
              <a:rPr lang="en-GB" dirty="0">
                <a:latin typeface="Adobe Myungjo Std M" panose="02020600000000000000" pitchFamily="18" charset="-128"/>
                <a:ea typeface="Adobe Myungjo Std M" panose="02020600000000000000" pitchFamily="18" charset="-128"/>
              </a:rPr>
              <a:t>Further, this might suggest a strong sense of patriarchal control, both on the BBC and in UK society at the time</a:t>
            </a:r>
          </a:p>
          <a:p>
            <a:r>
              <a:rPr lang="en-GB" b="1" i="1" dirty="0">
                <a:latin typeface="Adobe Myungjo Std M" panose="02020600000000000000" pitchFamily="18" charset="-128"/>
                <a:ea typeface="Adobe Myungjo Std M" panose="02020600000000000000" pitchFamily="18" charset="-128"/>
              </a:rPr>
              <a:t>Late Night Women’s Hour</a:t>
            </a:r>
            <a:r>
              <a:rPr lang="en-GB" dirty="0">
                <a:latin typeface="Adobe Myungjo Std M" panose="02020600000000000000" pitchFamily="18" charset="-128"/>
                <a:ea typeface="Adobe Myungjo Std M" panose="02020600000000000000" pitchFamily="18" charset="-128"/>
              </a:rPr>
              <a:t> features frank and open discussion, and demonstrates a shift in society and increased gender equality although some of the issues raised reflect the fact that society is not yet completely equal. </a:t>
            </a:r>
          </a:p>
          <a:p>
            <a:endParaRPr lang="en-GB" dirty="0"/>
          </a:p>
        </p:txBody>
      </p:sp>
      <p:pic>
        <p:nvPicPr>
          <p:cNvPr id="3074" name="Picture 2" descr="Jane Garvey looks back on 70 years of Woman's Hour - and why me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364" y="1737360"/>
            <a:ext cx="4874912" cy="3046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788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20D81F-4E27-447B-BC51-5DB7F8D5904E}"/>
              </a:ext>
            </a:extLst>
          </p:cNvPr>
          <p:cNvSpPr>
            <a:spLocks noGrp="1"/>
          </p:cNvSpPr>
          <p:nvPr>
            <p:ph type="title"/>
          </p:nvPr>
        </p:nvSpPr>
        <p:spPr/>
        <p:txBody>
          <a:bodyPr>
            <a:normAutofit/>
          </a:bodyPr>
          <a:lstStyle/>
          <a:p>
            <a:r>
              <a:rPr lang="en-GB" dirty="0" smtClean="0">
                <a:latin typeface="Adobe Fan Heiti Std B" panose="020B0700000000000000" pitchFamily="34" charset="-128"/>
                <a:ea typeface="Adobe Fan Heiti Std B" panose="020B0700000000000000" pitchFamily="34" charset="-128"/>
              </a:rPr>
              <a:t>Public Service Broadcasting</a:t>
            </a:r>
            <a:r>
              <a:rPr lang="en-GB" dirty="0"/>
              <a:t/>
            </a:r>
            <a:br>
              <a:rPr lang="en-GB" dirty="0"/>
            </a:br>
            <a:endParaRPr lang="en-GB" dirty="0"/>
          </a:p>
        </p:txBody>
      </p:sp>
      <p:sp>
        <p:nvSpPr>
          <p:cNvPr id="3" name="Content Placeholder 2">
            <a:extLst>
              <a:ext uri="{FF2B5EF4-FFF2-40B4-BE49-F238E27FC236}">
                <a16:creationId xmlns="" xmlns:a16="http://schemas.microsoft.com/office/drawing/2014/main" id="{7D5F3413-171B-4920-BE30-3CC72EE25B6C}"/>
              </a:ext>
            </a:extLst>
          </p:cNvPr>
          <p:cNvSpPr>
            <a:spLocks noGrp="1"/>
          </p:cNvSpPr>
          <p:nvPr>
            <p:ph idx="1"/>
          </p:nvPr>
        </p:nvSpPr>
        <p:spPr>
          <a:xfrm>
            <a:off x="1097280" y="1845734"/>
            <a:ext cx="6320951" cy="5012266"/>
          </a:xfrm>
        </p:spPr>
        <p:txBody>
          <a:bodyPr>
            <a:normAutofit/>
          </a:bodyPr>
          <a:lstStyle/>
          <a:p>
            <a:r>
              <a:rPr lang="en-GB" i="1" dirty="0" smtClean="0">
                <a:latin typeface="Adobe Myungjo Std M" panose="02020600000000000000" pitchFamily="18" charset="-128"/>
                <a:ea typeface="Adobe Myungjo Std M" panose="02020600000000000000" pitchFamily="18" charset="-128"/>
              </a:rPr>
              <a:t>Broadcasting intended </a:t>
            </a:r>
            <a:r>
              <a:rPr lang="en-GB" i="1" dirty="0">
                <a:latin typeface="Adobe Myungjo Std M" panose="02020600000000000000" pitchFamily="18" charset="-128"/>
                <a:ea typeface="Adobe Myungjo Std M" panose="02020600000000000000" pitchFamily="18" charset="-128"/>
              </a:rPr>
              <a:t>for public benefit rather than to serve purely commercial interests. In other words, not to be making a financial profit.</a:t>
            </a:r>
          </a:p>
          <a:p>
            <a:r>
              <a:rPr lang="en-GB" dirty="0">
                <a:latin typeface="Adobe Myungjo Std M" panose="02020600000000000000" pitchFamily="18" charset="-128"/>
                <a:ea typeface="Adobe Myungjo Std M" panose="02020600000000000000" pitchFamily="18" charset="-128"/>
              </a:rPr>
              <a:t>The BBC raises its finances from the license fee – currently at £147 per year – and is paid by the UK population in order to consume TV and radio broadcasts, whether they are BBC products or not.</a:t>
            </a:r>
          </a:p>
          <a:p>
            <a:r>
              <a:rPr lang="en-GB" dirty="0">
                <a:latin typeface="Adobe Myungjo Std M" panose="02020600000000000000" pitchFamily="18" charset="-128"/>
                <a:ea typeface="Adobe Myungjo Std M" panose="02020600000000000000" pitchFamily="18" charset="-128"/>
              </a:rPr>
              <a:t>Since 1922 the BBC has been committed to its mission to </a:t>
            </a:r>
            <a:r>
              <a:rPr lang="en-GB" b="1" i="1" dirty="0">
                <a:latin typeface="Adobe Myungjo Std M" panose="02020600000000000000" pitchFamily="18" charset="-128"/>
                <a:ea typeface="Adobe Myungjo Std M" panose="02020600000000000000" pitchFamily="18" charset="-128"/>
              </a:rPr>
              <a:t>inform, educate and entertain </a:t>
            </a:r>
            <a:endParaRPr lang="en-GB" dirty="0">
              <a:latin typeface="Adobe Myungjo Std M" panose="02020600000000000000" pitchFamily="18" charset="-128"/>
              <a:ea typeface="Adobe Myungjo Std M" panose="02020600000000000000" pitchFamily="18" charset="-128"/>
            </a:endParaRPr>
          </a:p>
          <a:p>
            <a:r>
              <a:rPr lang="en-GB" dirty="0">
                <a:latin typeface="Adobe Myungjo Std M" panose="02020600000000000000" pitchFamily="18" charset="-128"/>
                <a:ea typeface="Adobe Myungjo Std M" panose="02020600000000000000" pitchFamily="18" charset="-128"/>
              </a:rPr>
              <a:t>Late Night Woman’s Hour could be seen as a typical example of Public Service Broadcasting (PSB) and therefore of the BBC, due to its ‘niche’ audience. </a:t>
            </a:r>
          </a:p>
          <a:p>
            <a:endParaRPr lang="en-GB" dirty="0"/>
          </a:p>
        </p:txBody>
      </p:sp>
      <p:pic>
        <p:nvPicPr>
          <p:cNvPr id="4" name="Picture 3">
            <a:extLst>
              <a:ext uri="{FF2B5EF4-FFF2-40B4-BE49-F238E27FC236}">
                <a16:creationId xmlns="" xmlns:a16="http://schemas.microsoft.com/office/drawing/2014/main" id="{96FC3D50-E988-4CD5-B63B-0B168F655F05}"/>
              </a:ext>
            </a:extLst>
          </p:cNvPr>
          <p:cNvPicPr>
            <a:picLocks noChangeAspect="1"/>
          </p:cNvPicPr>
          <p:nvPr/>
        </p:nvPicPr>
        <p:blipFill>
          <a:blip r:embed="rId2"/>
          <a:stretch>
            <a:fillRect/>
          </a:stretch>
        </p:blipFill>
        <p:spPr>
          <a:xfrm>
            <a:off x="8270946" y="4583989"/>
            <a:ext cx="2854734" cy="1570104"/>
          </a:xfrm>
          <a:prstGeom prst="rect">
            <a:avLst/>
          </a:prstGeom>
        </p:spPr>
      </p:pic>
      <p:pic>
        <p:nvPicPr>
          <p:cNvPr id="4098" name="Picture 2" descr="BBC - BBC Sounds, This Is BBC Sound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3199" y="1909238"/>
            <a:ext cx="4070229" cy="2289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3329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D68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618435-D144-4DDE-A9DD-F8C9150B0856}"/>
              </a:ext>
            </a:extLst>
          </p:cNvPr>
          <p:cNvSpPr>
            <a:spLocks noGrp="1"/>
          </p:cNvSpPr>
          <p:nvPr>
            <p:ph type="title"/>
          </p:nvPr>
        </p:nvSpPr>
        <p:spPr/>
        <p:txBody>
          <a:bodyPr>
            <a:normAutofit fontScale="90000"/>
          </a:bodyPr>
          <a:lstStyle/>
          <a:p>
            <a:r>
              <a:rPr lang="en-GB" dirty="0" smtClean="0">
                <a:latin typeface="Adobe Fan Heiti Std B" panose="020B0700000000000000" pitchFamily="34" charset="-128"/>
                <a:ea typeface="Adobe Fan Heiti Std B" panose="020B0700000000000000" pitchFamily="34" charset="-128"/>
              </a:rPr>
              <a:t>Niche Audiences and  Media Production</a:t>
            </a:r>
            <a:r>
              <a:rPr lang="en-GB" dirty="0"/>
              <a:t/>
            </a:r>
            <a:br>
              <a:rPr lang="en-GB" dirty="0"/>
            </a:br>
            <a:endParaRPr lang="en-GB" dirty="0"/>
          </a:p>
        </p:txBody>
      </p:sp>
      <p:sp>
        <p:nvSpPr>
          <p:cNvPr id="3" name="Content Placeholder 2">
            <a:extLst>
              <a:ext uri="{FF2B5EF4-FFF2-40B4-BE49-F238E27FC236}">
                <a16:creationId xmlns="" xmlns:a16="http://schemas.microsoft.com/office/drawing/2014/main" id="{7BD4FE08-28C4-46DA-B957-7B8483C07A51}"/>
              </a:ext>
            </a:extLst>
          </p:cNvPr>
          <p:cNvSpPr>
            <a:spLocks noGrp="1"/>
          </p:cNvSpPr>
          <p:nvPr>
            <p:ph idx="1"/>
          </p:nvPr>
        </p:nvSpPr>
        <p:spPr/>
        <p:txBody>
          <a:bodyPr>
            <a:normAutofit fontScale="92500" lnSpcReduction="20000"/>
          </a:bodyPr>
          <a:lstStyle/>
          <a:p>
            <a:r>
              <a:rPr lang="en-GB" i="1" dirty="0" smtClean="0">
                <a:latin typeface="Adobe Myungjo Std M" panose="02020600000000000000" pitchFamily="18" charset="-128"/>
                <a:ea typeface="Adobe Myungjo Std M" panose="02020600000000000000" pitchFamily="18" charset="-128"/>
              </a:rPr>
              <a:t>Denoting </a:t>
            </a:r>
            <a:r>
              <a:rPr lang="en-GB" i="1" dirty="0">
                <a:latin typeface="Adobe Myungjo Std M" panose="02020600000000000000" pitchFamily="18" charset="-128"/>
                <a:ea typeface="Adobe Myungjo Std M" panose="02020600000000000000" pitchFamily="18" charset="-128"/>
              </a:rPr>
              <a:t>or relating to products, services, or interests that appeal to a small, specialised section of the population.</a:t>
            </a:r>
          </a:p>
          <a:p>
            <a:r>
              <a:rPr lang="en-GB" dirty="0">
                <a:latin typeface="Adobe Myungjo Std M" panose="02020600000000000000" pitchFamily="18" charset="-128"/>
                <a:ea typeface="Adobe Myungjo Std M" panose="02020600000000000000" pitchFamily="18" charset="-128"/>
              </a:rPr>
              <a:t>It could be argued that </a:t>
            </a:r>
            <a:r>
              <a:rPr lang="en-GB" b="1" dirty="0">
                <a:latin typeface="Adobe Myungjo Std M" panose="02020600000000000000" pitchFamily="18" charset="-128"/>
                <a:ea typeface="Adobe Myungjo Std M" panose="02020600000000000000" pitchFamily="18" charset="-128"/>
              </a:rPr>
              <a:t>commercial broadcasters </a:t>
            </a:r>
            <a:r>
              <a:rPr lang="en-GB" dirty="0">
                <a:latin typeface="Adobe Myungjo Std M" panose="02020600000000000000" pitchFamily="18" charset="-128"/>
                <a:ea typeface="Adobe Myungjo Std M" panose="02020600000000000000" pitchFamily="18" charset="-128"/>
              </a:rPr>
              <a:t>(those who are set up to make a financial profit through advertising) might see a programme like LNWH as being too specialised, aimed at a relatively small audience and broadcast at an unpopular time.</a:t>
            </a:r>
          </a:p>
          <a:p>
            <a:r>
              <a:rPr lang="en-GB" dirty="0">
                <a:latin typeface="Adobe Myungjo Std M" panose="02020600000000000000" pitchFamily="18" charset="-128"/>
                <a:ea typeface="Adobe Myungjo Std M" panose="02020600000000000000" pitchFamily="18" charset="-128"/>
              </a:rPr>
              <a:t>Purely commercial institutions would be less likely to produce a product like this due to the relatively low audience figures, lack of sponsorship or advertising deals to tie-in with the programme, and its specialist nature.</a:t>
            </a:r>
          </a:p>
          <a:p>
            <a:r>
              <a:rPr lang="en-GB" dirty="0">
                <a:latin typeface="Adobe Myungjo Std M" panose="02020600000000000000" pitchFamily="18" charset="-128"/>
                <a:ea typeface="Adobe Myungjo Std M" panose="02020600000000000000" pitchFamily="18" charset="-128"/>
              </a:rPr>
              <a:t>The programmes have only female contributors, is made up predominantly of just dialogue (without music, sound effects etc.) and the topics explored use intellectual and specialised vocabulary. </a:t>
            </a:r>
          </a:p>
          <a:p>
            <a:r>
              <a:rPr lang="en-GB" dirty="0">
                <a:latin typeface="Adobe Myungjo Std M" panose="02020600000000000000" pitchFamily="18" charset="-128"/>
                <a:ea typeface="Adobe Myungjo Std M" panose="02020600000000000000" pitchFamily="18" charset="-128"/>
              </a:rPr>
              <a:t>The BBC, however, have a commitment to producing a wide selection of content, aimed at all sections of the population. In which case, LNWH could be seen as a ‘typical’ BBC product.</a:t>
            </a:r>
          </a:p>
          <a:p>
            <a:endParaRPr lang="en-GB" dirty="0"/>
          </a:p>
          <a:p>
            <a:endParaRPr lang="en-GB" dirty="0"/>
          </a:p>
          <a:p>
            <a:endParaRPr lang="en-GB" dirty="0"/>
          </a:p>
        </p:txBody>
      </p:sp>
    </p:spTree>
    <p:extLst>
      <p:ext uri="{BB962C8B-B14F-4D97-AF65-F5344CB8AC3E}">
        <p14:creationId xmlns:p14="http://schemas.microsoft.com/office/powerpoint/2010/main" val="1101467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86DA95-6078-4A21-9A07-2032547FE346}"/>
              </a:ext>
            </a:extLst>
          </p:cNvPr>
          <p:cNvSpPr>
            <a:spLocks noGrp="1"/>
          </p:cNvSpPr>
          <p:nvPr>
            <p:ph type="title"/>
          </p:nvPr>
        </p:nvSpPr>
        <p:spPr>
          <a:xfrm>
            <a:off x="1097280" y="934371"/>
            <a:ext cx="10515600" cy="1325563"/>
          </a:xfrm>
        </p:spPr>
        <p:txBody>
          <a:bodyPr>
            <a:normAutofit fontScale="90000"/>
          </a:bodyPr>
          <a:lstStyle/>
          <a:p>
            <a:r>
              <a:rPr lang="en-GB" dirty="0" smtClean="0">
                <a:latin typeface="Adobe Fan Heiti Std B" panose="020B0700000000000000" pitchFamily="34" charset="-128"/>
                <a:ea typeface="Adobe Fan Heiti Std B" panose="020B0700000000000000" pitchFamily="34" charset="-128"/>
              </a:rPr>
              <a:t>Changes in technology and how it impacts media production</a:t>
            </a:r>
            <a:r>
              <a:rPr lang="en-GB" dirty="0"/>
              <a:t/>
            </a:r>
            <a:br>
              <a:rPr lang="en-GB" dirty="0"/>
            </a:br>
            <a:endParaRPr lang="en-GB" dirty="0"/>
          </a:p>
        </p:txBody>
      </p:sp>
      <p:sp>
        <p:nvSpPr>
          <p:cNvPr id="3" name="Content Placeholder 2">
            <a:extLst>
              <a:ext uri="{FF2B5EF4-FFF2-40B4-BE49-F238E27FC236}">
                <a16:creationId xmlns="" xmlns:a16="http://schemas.microsoft.com/office/drawing/2014/main" id="{849B4B37-435C-4CAB-AEF6-29EFC40824F2}"/>
              </a:ext>
            </a:extLst>
          </p:cNvPr>
          <p:cNvSpPr>
            <a:spLocks noGrp="1"/>
          </p:cNvSpPr>
          <p:nvPr>
            <p:ph idx="1"/>
          </p:nvPr>
        </p:nvSpPr>
        <p:spPr/>
        <p:txBody>
          <a:bodyPr>
            <a:normAutofit/>
          </a:bodyPr>
          <a:lstStyle/>
          <a:p>
            <a:r>
              <a:rPr lang="en-GB" b="1" dirty="0">
                <a:latin typeface="Adobe Myungjo Std M" panose="02020600000000000000" pitchFamily="18" charset="-128"/>
                <a:ea typeface="Adobe Myungjo Std M" panose="02020600000000000000" pitchFamily="18" charset="-128"/>
              </a:rPr>
              <a:t>Scheduling</a:t>
            </a:r>
            <a:r>
              <a:rPr lang="en-GB" dirty="0">
                <a:latin typeface="Adobe Myungjo Std M" panose="02020600000000000000" pitchFamily="18" charset="-128"/>
                <a:ea typeface="Adobe Myungjo Std M" panose="02020600000000000000" pitchFamily="18" charset="-128"/>
              </a:rPr>
              <a:t> - Late Night Woman’s Hour has an 11 p.m. broadcast timeslot. However, audiences can now listen on </a:t>
            </a:r>
            <a:r>
              <a:rPr lang="en-GB" b="1" dirty="0">
                <a:latin typeface="Adobe Myungjo Std M" panose="02020600000000000000" pitchFamily="18" charset="-128"/>
                <a:ea typeface="Adobe Myungjo Std M" panose="02020600000000000000" pitchFamily="18" charset="-128"/>
              </a:rPr>
              <a:t>digital</a:t>
            </a:r>
            <a:r>
              <a:rPr lang="en-GB" dirty="0">
                <a:latin typeface="Adobe Myungjo Std M" panose="02020600000000000000" pitchFamily="18" charset="-128"/>
                <a:ea typeface="Adobe Myungjo Std M" panose="02020600000000000000" pitchFamily="18" charset="-128"/>
              </a:rPr>
              <a:t> </a:t>
            </a:r>
            <a:r>
              <a:rPr lang="en-GB" b="1" dirty="0">
                <a:latin typeface="Adobe Myungjo Std M" panose="02020600000000000000" pitchFamily="18" charset="-128"/>
                <a:ea typeface="Adobe Myungjo Std M" panose="02020600000000000000" pitchFamily="18" charset="-128"/>
              </a:rPr>
              <a:t>devices</a:t>
            </a:r>
            <a:r>
              <a:rPr lang="en-GB" dirty="0">
                <a:latin typeface="Adobe Myungjo Std M" panose="02020600000000000000" pitchFamily="18" charset="-128"/>
                <a:ea typeface="Adobe Myungjo Std M" panose="02020600000000000000" pitchFamily="18" charset="-128"/>
              </a:rPr>
              <a:t> other than radios and download </a:t>
            </a:r>
            <a:r>
              <a:rPr lang="en-GB" b="1" dirty="0">
                <a:latin typeface="Adobe Myungjo Std M" panose="02020600000000000000" pitchFamily="18" charset="-128"/>
                <a:ea typeface="Adobe Myungjo Std M" panose="02020600000000000000" pitchFamily="18" charset="-128"/>
              </a:rPr>
              <a:t>podcasts</a:t>
            </a:r>
            <a:r>
              <a:rPr lang="en-GB" dirty="0">
                <a:latin typeface="Adobe Myungjo Std M" panose="02020600000000000000" pitchFamily="18" charset="-128"/>
                <a:ea typeface="Adobe Myungjo Std M" panose="02020600000000000000" pitchFamily="18" charset="-128"/>
              </a:rPr>
              <a:t> to enjoy at their leisure which means the time a broadcast airs live might be less significant. </a:t>
            </a:r>
          </a:p>
          <a:p>
            <a:r>
              <a:rPr lang="en-GB" dirty="0">
                <a:latin typeface="Adobe Myungjo Std M" panose="02020600000000000000" pitchFamily="18" charset="-128"/>
                <a:ea typeface="Adobe Myungjo Std M" panose="02020600000000000000" pitchFamily="18" charset="-128"/>
              </a:rPr>
              <a:t>Digital technology, such as </a:t>
            </a:r>
            <a:r>
              <a:rPr lang="en-GB" b="1" dirty="0">
                <a:latin typeface="Adobe Myungjo Std M" panose="02020600000000000000" pitchFamily="18" charset="-128"/>
                <a:ea typeface="Adobe Myungjo Std M" panose="02020600000000000000" pitchFamily="18" charset="-128"/>
              </a:rPr>
              <a:t>Digital Audio Broadcasting (DAB)</a:t>
            </a:r>
            <a:r>
              <a:rPr lang="en-GB" dirty="0">
                <a:latin typeface="Adobe Myungjo Std M" panose="02020600000000000000" pitchFamily="18" charset="-128"/>
                <a:ea typeface="Adobe Myungjo Std M" panose="02020600000000000000" pitchFamily="18" charset="-128"/>
              </a:rPr>
              <a:t>, possibly offers broadcasters like the BBC more freedom to produce challenging content which would normally got out after the 21.00 </a:t>
            </a:r>
            <a:r>
              <a:rPr lang="en-GB" b="1" dirty="0">
                <a:latin typeface="Adobe Myungjo Std M" panose="02020600000000000000" pitchFamily="18" charset="-128"/>
                <a:ea typeface="Adobe Myungjo Std M" panose="02020600000000000000" pitchFamily="18" charset="-128"/>
              </a:rPr>
              <a:t>watershed</a:t>
            </a:r>
            <a:r>
              <a:rPr lang="en-GB" dirty="0">
                <a:latin typeface="Adobe Myungjo Std M" panose="02020600000000000000" pitchFamily="18" charset="-128"/>
                <a:ea typeface="Adobe Myungjo Std M" panose="02020600000000000000" pitchFamily="18" charset="-128"/>
              </a:rPr>
              <a:t> (the time which more ‘adult’ themes can be shown on TV and radio, such as violence or language), and still be heard at any given time though downloadable content.</a:t>
            </a:r>
          </a:p>
          <a:p>
            <a:endParaRPr lang="en-GB" dirty="0"/>
          </a:p>
        </p:txBody>
      </p:sp>
    </p:spTree>
    <p:extLst>
      <p:ext uri="{BB962C8B-B14F-4D97-AF65-F5344CB8AC3E}">
        <p14:creationId xmlns:p14="http://schemas.microsoft.com/office/powerpoint/2010/main" val="4266688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8D68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684A03B-C07B-4CA2-B4D8-E9E1F4E31BBA}"/>
              </a:ext>
            </a:extLst>
          </p:cNvPr>
          <p:cNvSpPr>
            <a:spLocks noGrp="1"/>
          </p:cNvSpPr>
          <p:nvPr>
            <p:ph type="title"/>
          </p:nvPr>
        </p:nvSpPr>
        <p:spPr>
          <a:xfrm>
            <a:off x="1097280" y="672969"/>
            <a:ext cx="10058400" cy="1450757"/>
          </a:xfrm>
        </p:spPr>
        <p:txBody>
          <a:bodyPr>
            <a:normAutofit fontScale="90000"/>
          </a:bodyPr>
          <a:lstStyle/>
          <a:p>
            <a:r>
              <a:rPr lang="en-GB" dirty="0">
                <a:latin typeface="Adobe Fan Heiti Std B" panose="020B0700000000000000" pitchFamily="34" charset="-128"/>
                <a:ea typeface="Adobe Fan Heiti Std B" panose="020B0700000000000000" pitchFamily="34" charset="-128"/>
              </a:rPr>
              <a:t>Theoretical approaches - Power and media industries (Curran and Seaton)</a:t>
            </a:r>
            <a:r>
              <a:rPr lang="en-GB" dirty="0"/>
              <a:t/>
            </a:r>
            <a:br>
              <a:rPr lang="en-GB" dirty="0"/>
            </a:br>
            <a:endParaRPr lang="en-GB" dirty="0"/>
          </a:p>
        </p:txBody>
      </p:sp>
      <p:sp>
        <p:nvSpPr>
          <p:cNvPr id="3" name="Content Placeholder 2">
            <a:extLst>
              <a:ext uri="{FF2B5EF4-FFF2-40B4-BE49-F238E27FC236}">
                <a16:creationId xmlns="" xmlns:a16="http://schemas.microsoft.com/office/drawing/2014/main" id="{87E5BFEF-C251-4F8D-8802-17F00DB8C06B}"/>
              </a:ext>
            </a:extLst>
          </p:cNvPr>
          <p:cNvSpPr>
            <a:spLocks noGrp="1"/>
          </p:cNvSpPr>
          <p:nvPr>
            <p:ph idx="1"/>
          </p:nvPr>
        </p:nvSpPr>
        <p:spPr/>
        <p:txBody>
          <a:bodyPr>
            <a:normAutofit lnSpcReduction="10000"/>
          </a:bodyPr>
          <a:lstStyle/>
          <a:p>
            <a:r>
              <a:rPr lang="en-GB" dirty="0">
                <a:latin typeface="Adobe Fan Heiti Std B" panose="020B0700000000000000" pitchFamily="34" charset="-128"/>
                <a:ea typeface="Adobe Fan Heiti Std B" panose="020B0700000000000000" pitchFamily="34" charset="-128"/>
              </a:rPr>
              <a:t>It could be argued that programmes like LNWH, and the general product output from the BBC, </a:t>
            </a:r>
            <a:r>
              <a:rPr lang="en-GB" b="1" dirty="0">
                <a:latin typeface="Adobe Fan Heiti Std B" panose="020B0700000000000000" pitchFamily="34" charset="-128"/>
                <a:ea typeface="Adobe Fan Heiti Std B" panose="020B0700000000000000" pitchFamily="34" charset="-128"/>
              </a:rPr>
              <a:t>challenges</a:t>
            </a:r>
            <a:r>
              <a:rPr lang="en-GB" dirty="0">
                <a:latin typeface="Adobe Fan Heiti Std B" panose="020B0700000000000000" pitchFamily="34" charset="-128"/>
                <a:ea typeface="Adobe Fan Heiti Std B" panose="020B0700000000000000" pitchFamily="34" charset="-128"/>
              </a:rPr>
              <a:t> the idea that the media is run purely for economic profit and power, while being controlled by a small number of powerful companies, such as Sky, </a:t>
            </a:r>
            <a:r>
              <a:rPr lang="en-GB" dirty="0" smtClean="0">
                <a:latin typeface="Adobe Fan Heiti Std B" panose="020B0700000000000000" pitchFamily="34" charset="-128"/>
                <a:ea typeface="Adobe Fan Heiti Std B" panose="020B0700000000000000" pitchFamily="34" charset="-128"/>
              </a:rPr>
              <a:t>Disney and Netflix.</a:t>
            </a:r>
          </a:p>
          <a:p>
            <a:r>
              <a:rPr lang="en-GB" dirty="0" smtClean="0">
                <a:latin typeface="Adobe Fan Heiti Std B" panose="020B0700000000000000" pitchFamily="34" charset="-128"/>
                <a:ea typeface="Adobe Fan Heiti Std B" panose="020B0700000000000000" pitchFamily="34" charset="-128"/>
              </a:rPr>
              <a:t>Late </a:t>
            </a:r>
            <a:r>
              <a:rPr lang="en-GB" dirty="0">
                <a:latin typeface="Adobe Fan Heiti Std B" panose="020B0700000000000000" pitchFamily="34" charset="-128"/>
                <a:ea typeface="Adobe Fan Heiti Std B" panose="020B0700000000000000" pitchFamily="34" charset="-128"/>
              </a:rPr>
              <a:t>Night Woman’s Hour might also be used to support </a:t>
            </a:r>
            <a:r>
              <a:rPr lang="en-GB" b="1" dirty="0">
                <a:latin typeface="Adobe Fan Heiti Std B" panose="020B0700000000000000" pitchFamily="34" charset="-128"/>
                <a:ea typeface="Adobe Fan Heiti Std B" panose="020B0700000000000000" pitchFamily="34" charset="-128"/>
              </a:rPr>
              <a:t>Curran and Seaton</a:t>
            </a:r>
            <a:r>
              <a:rPr lang="en-GB" dirty="0">
                <a:latin typeface="Adobe Fan Heiti Std B" panose="020B0700000000000000" pitchFamily="34" charset="-128"/>
                <a:ea typeface="Adobe Fan Heiti Std B" panose="020B0700000000000000" pitchFamily="34" charset="-128"/>
              </a:rPr>
              <a:t>’s idea that </a:t>
            </a:r>
            <a:r>
              <a:rPr lang="en-GB" b="1" i="1" dirty="0">
                <a:latin typeface="Adobe Fan Heiti Std B" panose="020B0700000000000000" pitchFamily="34" charset="-128"/>
                <a:ea typeface="Adobe Fan Heiti Std B" panose="020B0700000000000000" pitchFamily="34" charset="-128"/>
              </a:rPr>
              <a:t>socially diverse patterns of ownership</a:t>
            </a:r>
            <a:r>
              <a:rPr lang="en-GB" dirty="0">
                <a:latin typeface="Adobe Fan Heiti Std B" panose="020B0700000000000000" pitchFamily="34" charset="-128"/>
                <a:ea typeface="Adobe Fan Heiti Std B" panose="020B0700000000000000" pitchFamily="34" charset="-128"/>
              </a:rPr>
              <a:t> help create conditions for varied and adventurous productions, In other words, the more variation of media companies which exist leads to greater choice and potential risks to be taken with product.</a:t>
            </a:r>
          </a:p>
          <a:p>
            <a:r>
              <a:rPr lang="en-GB" dirty="0">
                <a:latin typeface="Adobe Fan Heiti Std B" panose="020B0700000000000000" pitchFamily="34" charset="-128"/>
                <a:ea typeface="Adobe Fan Heiti Std B" panose="020B0700000000000000" pitchFamily="34" charset="-128"/>
              </a:rPr>
              <a:t>It could be argued that the success and growth of podcasts across a range of topics and genres could also be due to the relative </a:t>
            </a:r>
            <a:r>
              <a:rPr lang="en-GB" b="1" dirty="0">
                <a:latin typeface="Adobe Fan Heiti Std B" panose="020B0700000000000000" pitchFamily="34" charset="-128"/>
                <a:ea typeface="Adobe Fan Heiti Std B" panose="020B0700000000000000" pitchFamily="34" charset="-128"/>
              </a:rPr>
              <a:t>inexpensive production costs</a:t>
            </a:r>
            <a:r>
              <a:rPr lang="en-GB" dirty="0">
                <a:latin typeface="Adobe Fan Heiti Std B" panose="020B0700000000000000" pitchFamily="34" charset="-128"/>
                <a:ea typeface="Adobe Fan Heiti Std B" panose="020B0700000000000000" pitchFamily="34" charset="-128"/>
              </a:rPr>
              <a:t> and hosting facilities on a range of divergent technologies. </a:t>
            </a:r>
          </a:p>
          <a:p>
            <a:r>
              <a:rPr lang="en-GB" dirty="0">
                <a:latin typeface="Adobe Fan Heiti Std B" panose="020B0700000000000000" pitchFamily="34" charset="-128"/>
                <a:ea typeface="Adobe Fan Heiti Std B" panose="020B0700000000000000" pitchFamily="34" charset="-128"/>
              </a:rPr>
              <a:t>Podcasts are also available to a wider </a:t>
            </a:r>
            <a:r>
              <a:rPr lang="en-GB" b="1" dirty="0">
                <a:latin typeface="Adobe Fan Heiti Std B" panose="020B0700000000000000" pitchFamily="34" charset="-128"/>
                <a:ea typeface="Adobe Fan Heiti Std B" panose="020B0700000000000000" pitchFamily="34" charset="-128"/>
              </a:rPr>
              <a:t>global audience</a:t>
            </a:r>
            <a:r>
              <a:rPr lang="en-GB" dirty="0">
                <a:latin typeface="Adobe Fan Heiti Std B" panose="020B0700000000000000" pitchFamily="34" charset="-128"/>
                <a:ea typeface="Adobe Fan Heiti Std B" panose="020B0700000000000000" pitchFamily="34" charset="-128"/>
              </a:rPr>
              <a:t>, which widens the target market.</a:t>
            </a:r>
          </a:p>
          <a:p>
            <a:endParaRPr lang="en-GB" dirty="0"/>
          </a:p>
          <a:p>
            <a:endParaRPr lang="en-GB" dirty="0"/>
          </a:p>
        </p:txBody>
      </p:sp>
    </p:spTree>
    <p:extLst>
      <p:ext uri="{BB962C8B-B14F-4D97-AF65-F5344CB8AC3E}">
        <p14:creationId xmlns:p14="http://schemas.microsoft.com/office/powerpoint/2010/main" val="16837818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F71362-DCD7-4F63-8E69-D23ED34302CB}"/>
              </a:ext>
            </a:extLst>
          </p:cNvPr>
          <p:cNvSpPr>
            <a:spLocks noGrp="1"/>
          </p:cNvSpPr>
          <p:nvPr>
            <p:ph type="title"/>
          </p:nvPr>
        </p:nvSpPr>
        <p:spPr/>
        <p:txBody>
          <a:bodyPr>
            <a:normAutofit/>
          </a:bodyPr>
          <a:lstStyle/>
          <a:p>
            <a:r>
              <a:rPr lang="en-GB" dirty="0">
                <a:latin typeface="Adobe Fan Heiti Std B" panose="020B0700000000000000" pitchFamily="34" charset="-128"/>
                <a:ea typeface="Adobe Fan Heiti Std B" panose="020B0700000000000000" pitchFamily="34" charset="-128"/>
              </a:rPr>
              <a:t>Social and Cultural Contexts</a:t>
            </a:r>
            <a:r>
              <a:rPr lang="en-GB" dirty="0"/>
              <a:t/>
            </a:r>
            <a:br>
              <a:rPr lang="en-GB" dirty="0"/>
            </a:br>
            <a:endParaRPr lang="en-GB" dirty="0"/>
          </a:p>
        </p:txBody>
      </p:sp>
      <p:sp>
        <p:nvSpPr>
          <p:cNvPr id="3" name="Content Placeholder 2">
            <a:extLst>
              <a:ext uri="{FF2B5EF4-FFF2-40B4-BE49-F238E27FC236}">
                <a16:creationId xmlns="" xmlns:a16="http://schemas.microsoft.com/office/drawing/2014/main" id="{F9061C92-DE8B-48AE-B9CB-3269884D14F5}"/>
              </a:ext>
            </a:extLst>
          </p:cNvPr>
          <p:cNvSpPr>
            <a:spLocks noGrp="1"/>
          </p:cNvSpPr>
          <p:nvPr>
            <p:ph idx="1"/>
          </p:nvPr>
        </p:nvSpPr>
        <p:spPr>
          <a:xfrm>
            <a:off x="358140" y="1848485"/>
            <a:ext cx="9540240" cy="4351338"/>
          </a:xfrm>
        </p:spPr>
        <p:txBody>
          <a:bodyPr>
            <a:normAutofit fontScale="92500" lnSpcReduction="20000"/>
          </a:bodyPr>
          <a:lstStyle/>
          <a:p>
            <a:r>
              <a:rPr lang="en-GB" dirty="0">
                <a:latin typeface="Adobe Myungjo Std M" panose="02020600000000000000" pitchFamily="18" charset="-128"/>
                <a:ea typeface="Adobe Myungjo Std M" panose="02020600000000000000" pitchFamily="18" charset="-128"/>
              </a:rPr>
              <a:t>The audience for Radio 4 generally can be categorised in terms of </a:t>
            </a:r>
            <a:r>
              <a:rPr lang="en-GB" i="1" dirty="0">
                <a:latin typeface="Adobe Myungjo Std M" panose="02020600000000000000" pitchFamily="18" charset="-128"/>
                <a:ea typeface="Adobe Myungjo Std M" panose="02020600000000000000" pitchFamily="18" charset="-128"/>
              </a:rPr>
              <a:t>age, social class and expected levels of education</a:t>
            </a:r>
            <a:r>
              <a:rPr lang="en-GB" dirty="0">
                <a:latin typeface="Adobe Myungjo Std M" panose="02020600000000000000" pitchFamily="18" charset="-128"/>
                <a:ea typeface="Adobe Myungjo Std M" panose="02020600000000000000" pitchFamily="18" charset="-128"/>
              </a:rPr>
              <a:t>. This referred to as </a:t>
            </a:r>
            <a:r>
              <a:rPr lang="en-GB" b="1" dirty="0">
                <a:latin typeface="Adobe Myungjo Std M" panose="02020600000000000000" pitchFamily="18" charset="-128"/>
                <a:ea typeface="Adobe Myungjo Std M" panose="02020600000000000000" pitchFamily="18" charset="-128"/>
              </a:rPr>
              <a:t>Demographics.</a:t>
            </a:r>
            <a:endParaRPr lang="en-GB" dirty="0">
              <a:latin typeface="Adobe Myungjo Std M" panose="02020600000000000000" pitchFamily="18" charset="-128"/>
              <a:ea typeface="Adobe Myungjo Std M" panose="02020600000000000000" pitchFamily="18" charset="-128"/>
            </a:endParaRPr>
          </a:p>
          <a:p>
            <a:r>
              <a:rPr lang="en-GB" dirty="0">
                <a:latin typeface="Adobe Myungjo Std M" panose="02020600000000000000" pitchFamily="18" charset="-128"/>
                <a:ea typeface="Adobe Myungjo Std M" panose="02020600000000000000" pitchFamily="18" charset="-128"/>
              </a:rPr>
              <a:t>Alternatively, </a:t>
            </a:r>
            <a:r>
              <a:rPr lang="en-GB" b="1" dirty="0">
                <a:latin typeface="Adobe Myungjo Std M" panose="02020600000000000000" pitchFamily="18" charset="-128"/>
                <a:ea typeface="Adobe Myungjo Std M" panose="02020600000000000000" pitchFamily="18" charset="-128"/>
              </a:rPr>
              <a:t>Psychographics</a:t>
            </a:r>
            <a:r>
              <a:rPr lang="en-GB" dirty="0">
                <a:latin typeface="Adobe Myungjo Std M" panose="02020600000000000000" pitchFamily="18" charset="-128"/>
                <a:ea typeface="Adobe Myungjo Std M" panose="02020600000000000000" pitchFamily="18" charset="-128"/>
              </a:rPr>
              <a:t> is the method of categorising audiences by their </a:t>
            </a:r>
            <a:r>
              <a:rPr lang="en-GB" i="1" dirty="0">
                <a:latin typeface="Adobe Myungjo Std M" panose="02020600000000000000" pitchFamily="18" charset="-128"/>
                <a:ea typeface="Adobe Myungjo Std M" panose="02020600000000000000" pitchFamily="18" charset="-128"/>
              </a:rPr>
              <a:t>lifestyle, values, attitudes and tastes</a:t>
            </a:r>
            <a:r>
              <a:rPr lang="en-GB" dirty="0">
                <a:latin typeface="Adobe Myungjo Std M" panose="02020600000000000000" pitchFamily="18" charset="-128"/>
                <a:ea typeface="Adobe Myungjo Std M" panose="02020600000000000000" pitchFamily="18" charset="-128"/>
              </a:rPr>
              <a:t>. Consider how Radio 4 - and Late Night Women’s Hour in particular - might benefit from a Psychographic approach. </a:t>
            </a:r>
          </a:p>
          <a:p>
            <a:r>
              <a:rPr lang="en-GB" dirty="0">
                <a:latin typeface="Adobe Myungjo Std M" panose="02020600000000000000" pitchFamily="18" charset="-128"/>
                <a:ea typeface="Adobe Myungjo Std M" panose="02020600000000000000" pitchFamily="18" charset="-128"/>
              </a:rPr>
              <a:t>A stereotypical Radio 4 listener is likely to be educated often to degree level, be in a managerial/senior/educational job environment, upper-middle class, aware of current affairs – and most likely </a:t>
            </a:r>
            <a:r>
              <a:rPr lang="en-GB" b="1" dirty="0">
                <a:latin typeface="Adobe Myungjo Std M" panose="02020600000000000000" pitchFamily="18" charset="-128"/>
                <a:ea typeface="Adobe Myungjo Std M" panose="02020600000000000000" pitchFamily="18" charset="-128"/>
              </a:rPr>
              <a:t>male</a:t>
            </a:r>
            <a:r>
              <a:rPr lang="en-GB" dirty="0">
                <a:latin typeface="Adobe Myungjo Std M" panose="02020600000000000000" pitchFamily="18" charset="-128"/>
                <a:ea typeface="Adobe Myungjo Std M" panose="02020600000000000000" pitchFamily="18" charset="-128"/>
              </a:rPr>
              <a:t> </a:t>
            </a:r>
          </a:p>
          <a:p>
            <a:r>
              <a:rPr lang="en-GB" dirty="0">
                <a:latin typeface="Adobe Myungjo Std M" panose="02020600000000000000" pitchFamily="18" charset="-128"/>
                <a:ea typeface="Adobe Myungjo Std M" panose="02020600000000000000" pitchFamily="18" charset="-128"/>
              </a:rPr>
              <a:t>Consideration should be given to how Late Night Woman’s Hour challenges the established audience of this channel. Some examples of these challenges to the Radio 4 audience might include the obvious gender bias (the clue is in the title), the presence of Lauren Laverne as the main presenter and the nature of the content. </a:t>
            </a:r>
          </a:p>
          <a:p>
            <a:r>
              <a:rPr lang="en-GB" dirty="0">
                <a:latin typeface="Adobe Myungjo Std M" panose="02020600000000000000" pitchFamily="18" charset="-128"/>
                <a:ea typeface="Adobe Myungjo Std M" panose="02020600000000000000" pitchFamily="18" charset="-128"/>
              </a:rPr>
              <a:t>Lauren Laverne should be considered in view of her background – she was once a member of an indie-rock band, </a:t>
            </a:r>
            <a:r>
              <a:rPr lang="en-GB" dirty="0" err="1">
                <a:latin typeface="Adobe Myungjo Std M" panose="02020600000000000000" pitchFamily="18" charset="-128"/>
                <a:ea typeface="Adobe Myungjo Std M" panose="02020600000000000000" pitchFamily="18" charset="-128"/>
              </a:rPr>
              <a:t>Kenickie</a:t>
            </a:r>
            <a:r>
              <a:rPr lang="en-GB" dirty="0">
                <a:latin typeface="Adobe Myungjo Std M" panose="02020600000000000000" pitchFamily="18" charset="-128"/>
                <a:ea typeface="Adobe Myungjo Std M" panose="02020600000000000000" pitchFamily="18" charset="-128"/>
              </a:rPr>
              <a:t>, in the 1990s. This would make her an untypical ‘Radio 4-type; presenter.</a:t>
            </a:r>
          </a:p>
          <a:p>
            <a:endParaRPr lang="en-GB" dirty="0"/>
          </a:p>
        </p:txBody>
      </p:sp>
      <p:pic>
        <p:nvPicPr>
          <p:cNvPr id="5122" name="Picture 2" descr="The Right And Wrong Way To Use Controversy In Subject Lin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16239" y="175478"/>
            <a:ext cx="3045141" cy="148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2762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8D68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771E14-704F-4CAB-9F8D-6F6507BABC11}"/>
              </a:ext>
            </a:extLst>
          </p:cNvPr>
          <p:cNvSpPr>
            <a:spLocks noGrp="1"/>
          </p:cNvSpPr>
          <p:nvPr>
            <p:ph type="title"/>
          </p:nvPr>
        </p:nvSpPr>
        <p:spPr>
          <a:xfrm>
            <a:off x="1096533" y="1140434"/>
            <a:ext cx="10515600" cy="1325563"/>
          </a:xfrm>
        </p:spPr>
        <p:txBody>
          <a:bodyPr>
            <a:normAutofit fontScale="90000"/>
          </a:bodyPr>
          <a:lstStyle/>
          <a:p>
            <a:pPr algn="ctr"/>
            <a:r>
              <a:rPr lang="en-GB" dirty="0" smtClean="0">
                <a:latin typeface="Adobe Fan Heiti Std B" panose="020B0700000000000000" pitchFamily="34" charset="-128"/>
                <a:ea typeface="Adobe Fan Heiti Std B" panose="020B0700000000000000" pitchFamily="34" charset="-128"/>
              </a:rPr>
              <a:t>Audiences interpretation of the media and </a:t>
            </a:r>
            <a:r>
              <a:rPr lang="en-GB" dirty="0">
                <a:latin typeface="Adobe Fan Heiti Std B" panose="020B0700000000000000" pitchFamily="34" charset="-128"/>
                <a:ea typeface="Adobe Fan Heiti Std B" panose="020B0700000000000000" pitchFamily="34" charset="-128"/>
              </a:rPr>
              <a:t>why audiences may interpret the same media in different ways</a:t>
            </a:r>
            <a:r>
              <a:rPr lang="en-GB" dirty="0"/>
              <a:t/>
            </a:r>
            <a:br>
              <a:rPr lang="en-GB" dirty="0"/>
            </a:br>
            <a:endParaRPr lang="en-GB" dirty="0"/>
          </a:p>
        </p:txBody>
      </p:sp>
      <p:sp>
        <p:nvSpPr>
          <p:cNvPr id="3" name="Content Placeholder 2">
            <a:extLst>
              <a:ext uri="{FF2B5EF4-FFF2-40B4-BE49-F238E27FC236}">
                <a16:creationId xmlns="" xmlns:a16="http://schemas.microsoft.com/office/drawing/2014/main" id="{30DE6FAB-8E5F-4192-9552-890C5FC8BB9D}"/>
              </a:ext>
            </a:extLst>
          </p:cNvPr>
          <p:cNvSpPr>
            <a:spLocks noGrp="1"/>
          </p:cNvSpPr>
          <p:nvPr>
            <p:ph idx="1"/>
          </p:nvPr>
        </p:nvSpPr>
        <p:spPr>
          <a:xfrm>
            <a:off x="1096533" y="2324329"/>
            <a:ext cx="9898380" cy="4351338"/>
          </a:xfrm>
        </p:spPr>
        <p:txBody>
          <a:bodyPr>
            <a:normAutofit/>
          </a:bodyPr>
          <a:lstStyle/>
          <a:p>
            <a:r>
              <a:rPr lang="en-GB" dirty="0">
                <a:latin typeface="Adobe Myungjo Std M" panose="02020600000000000000" pitchFamily="18" charset="-128"/>
                <a:ea typeface="Adobe Myungjo Std M" panose="02020600000000000000" pitchFamily="18" charset="-128"/>
              </a:rPr>
              <a:t>We might consider a male response to the content of the show and with its exclusive panel of female guests, how this might be unsettling or alienating for male listeners. The nature of the programmes are not solely female-targeted material, but quite often it does take an exclusive female ‘take’ on the subjects.</a:t>
            </a:r>
          </a:p>
          <a:p>
            <a:r>
              <a:rPr lang="en-GB" dirty="0">
                <a:latin typeface="Adobe Myungjo Std M" panose="02020600000000000000" pitchFamily="18" charset="-128"/>
                <a:ea typeface="Adobe Myungjo Std M" panose="02020600000000000000" pitchFamily="18" charset="-128"/>
              </a:rPr>
              <a:t>We might also recognise the ways in which the broadcast has been designed to invite audience members to enter the discussion through </a:t>
            </a:r>
            <a:r>
              <a:rPr lang="en-GB" b="1" dirty="0">
                <a:latin typeface="Adobe Myungjo Std M" panose="02020600000000000000" pitchFamily="18" charset="-128"/>
                <a:ea typeface="Adobe Myungjo Std M" panose="02020600000000000000" pitchFamily="18" charset="-128"/>
              </a:rPr>
              <a:t>social media platforms</a:t>
            </a:r>
            <a:r>
              <a:rPr lang="en-GB" dirty="0">
                <a:latin typeface="Adobe Myungjo Std M" panose="02020600000000000000" pitchFamily="18" charset="-128"/>
                <a:ea typeface="Adobe Myungjo Std M" panose="02020600000000000000" pitchFamily="18" charset="-128"/>
              </a:rPr>
              <a:t> – Twitter being the most popular form of response. Might the controversial nature of some of the episodes have been designed to invite strong responses and divide audience opinion?</a:t>
            </a:r>
          </a:p>
        </p:txBody>
      </p:sp>
    </p:spTree>
    <p:extLst>
      <p:ext uri="{BB962C8B-B14F-4D97-AF65-F5344CB8AC3E}">
        <p14:creationId xmlns:p14="http://schemas.microsoft.com/office/powerpoint/2010/main" val="16159650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38D600-20BE-4720-BDAB-FFC325D0D4D1}"/>
              </a:ext>
            </a:extLst>
          </p:cNvPr>
          <p:cNvSpPr>
            <a:spLocks noGrp="1"/>
          </p:cNvSpPr>
          <p:nvPr>
            <p:ph type="title"/>
          </p:nvPr>
        </p:nvSpPr>
        <p:spPr>
          <a:xfrm>
            <a:off x="1187432" y="776000"/>
            <a:ext cx="10058400" cy="1450757"/>
          </a:xfrm>
        </p:spPr>
        <p:txBody>
          <a:bodyPr>
            <a:normAutofit fontScale="90000"/>
          </a:bodyPr>
          <a:lstStyle/>
          <a:p>
            <a:r>
              <a:rPr lang="en-GB" dirty="0">
                <a:latin typeface="Adobe Fan Heiti Std B" panose="020B0700000000000000" pitchFamily="34" charset="-128"/>
                <a:ea typeface="Adobe Fan Heiti Std B" panose="020B0700000000000000" pitchFamily="34" charset="-128"/>
              </a:rPr>
              <a:t>Audience targeting for Late Night Woman’s Hour</a:t>
            </a:r>
            <a:r>
              <a:rPr lang="en-GB" dirty="0"/>
              <a:t/>
            </a:r>
            <a:br>
              <a:rPr lang="en-GB" dirty="0"/>
            </a:br>
            <a:endParaRPr lang="en-GB" dirty="0"/>
          </a:p>
        </p:txBody>
      </p:sp>
      <p:sp>
        <p:nvSpPr>
          <p:cNvPr id="3" name="Content Placeholder 2">
            <a:extLst>
              <a:ext uri="{FF2B5EF4-FFF2-40B4-BE49-F238E27FC236}">
                <a16:creationId xmlns="" xmlns:a16="http://schemas.microsoft.com/office/drawing/2014/main" id="{D85FF360-6D72-4635-812F-0B0D5F34B4B3}"/>
              </a:ext>
            </a:extLst>
          </p:cNvPr>
          <p:cNvSpPr>
            <a:spLocks noGrp="1"/>
          </p:cNvSpPr>
          <p:nvPr>
            <p:ph idx="1"/>
          </p:nvPr>
        </p:nvSpPr>
        <p:spPr/>
        <p:txBody>
          <a:bodyPr>
            <a:normAutofit/>
          </a:bodyPr>
          <a:lstStyle/>
          <a:p>
            <a:r>
              <a:rPr lang="en-GB" dirty="0">
                <a:latin typeface="Adobe Myungjo Std M" panose="02020600000000000000" pitchFamily="18" charset="-128"/>
                <a:ea typeface="Adobe Myungjo Std M" panose="02020600000000000000" pitchFamily="18" charset="-128"/>
              </a:rPr>
              <a:t>Highlights the nature of </a:t>
            </a:r>
            <a:r>
              <a:rPr lang="en-GB" b="1" dirty="0">
                <a:latin typeface="Adobe Myungjo Std M" panose="02020600000000000000" pitchFamily="18" charset="-128"/>
                <a:ea typeface="Adobe Myungjo Std M" panose="02020600000000000000" pitchFamily="18" charset="-128"/>
              </a:rPr>
              <a:t>PSB</a:t>
            </a:r>
            <a:r>
              <a:rPr lang="en-GB" dirty="0">
                <a:latin typeface="Adobe Myungjo Std M" panose="02020600000000000000" pitchFamily="18" charset="-128"/>
                <a:ea typeface="Adobe Myungjo Std M" panose="02020600000000000000" pitchFamily="18" charset="-128"/>
              </a:rPr>
              <a:t> and the BBC’s mission of </a:t>
            </a:r>
            <a:r>
              <a:rPr lang="en-GB" b="1" dirty="0">
                <a:latin typeface="Adobe Myungjo Std M" panose="02020600000000000000" pitchFamily="18" charset="-128"/>
                <a:ea typeface="Adobe Myungjo Std M" panose="02020600000000000000" pitchFamily="18" charset="-128"/>
              </a:rPr>
              <a:t>inform, educate and entertain</a:t>
            </a:r>
            <a:r>
              <a:rPr lang="en-GB" dirty="0">
                <a:latin typeface="Adobe Myungjo Std M" panose="02020600000000000000" pitchFamily="18" charset="-128"/>
                <a:ea typeface="Adobe Myungjo Std M" panose="02020600000000000000" pitchFamily="18" charset="-128"/>
              </a:rPr>
              <a:t>. Designed to explicitly appeal to a specialised (educated, female) audience, with potentially a younger age group than usual for Radio 4. This might be due to the content of the programmes and the makeup of the guests.</a:t>
            </a:r>
          </a:p>
          <a:p>
            <a:r>
              <a:rPr lang="en-GB" dirty="0">
                <a:latin typeface="Adobe Myungjo Std M" panose="02020600000000000000" pitchFamily="18" charset="-128"/>
                <a:ea typeface="Adobe Myungjo Std M" panose="02020600000000000000" pitchFamily="18" charset="-128"/>
              </a:rPr>
              <a:t>Is its apparent success down to its uniqueness, as this is the only programme of its type on radio? ITVs </a:t>
            </a:r>
            <a:r>
              <a:rPr lang="en-GB" i="1" dirty="0">
                <a:latin typeface="Adobe Myungjo Std M" panose="02020600000000000000" pitchFamily="18" charset="-128"/>
                <a:ea typeface="Adobe Myungjo Std M" panose="02020600000000000000" pitchFamily="18" charset="-128"/>
              </a:rPr>
              <a:t>Loose Women</a:t>
            </a:r>
            <a:r>
              <a:rPr lang="en-GB" dirty="0">
                <a:latin typeface="Adobe Myungjo Std M" panose="02020600000000000000" pitchFamily="18" charset="-128"/>
                <a:ea typeface="Adobe Myungjo Std M" panose="02020600000000000000" pitchFamily="18" charset="-128"/>
              </a:rPr>
              <a:t> could be somewhat compared for television, but the target audience is perhaps not so ‘educated’?</a:t>
            </a:r>
          </a:p>
          <a:p>
            <a:r>
              <a:rPr lang="en-GB" dirty="0">
                <a:latin typeface="Adobe Myungjo Std M" panose="02020600000000000000" pitchFamily="18" charset="-128"/>
                <a:ea typeface="Adobe Myungjo Std M" panose="02020600000000000000" pitchFamily="18" charset="-128"/>
              </a:rPr>
              <a:t>The programme may also be targeting a younger audience (late teens to early thirties) with the variety of subjects featured in the series</a:t>
            </a:r>
          </a:p>
          <a:p>
            <a:endParaRPr lang="en-GB" dirty="0"/>
          </a:p>
        </p:txBody>
      </p:sp>
    </p:spTree>
    <p:extLst>
      <p:ext uri="{BB962C8B-B14F-4D97-AF65-F5344CB8AC3E}">
        <p14:creationId xmlns:p14="http://schemas.microsoft.com/office/powerpoint/2010/main" val="20580299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8D68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949CC1-81F2-4A5D-97EC-441603AA4913}"/>
              </a:ext>
            </a:extLst>
          </p:cNvPr>
          <p:cNvSpPr>
            <a:spLocks noGrp="1"/>
          </p:cNvSpPr>
          <p:nvPr>
            <p:ph type="title"/>
          </p:nvPr>
        </p:nvSpPr>
        <p:spPr>
          <a:xfrm>
            <a:off x="118485" y="296005"/>
            <a:ext cx="10058400" cy="1450757"/>
          </a:xfrm>
        </p:spPr>
        <p:txBody>
          <a:bodyPr>
            <a:normAutofit/>
          </a:bodyPr>
          <a:lstStyle/>
          <a:p>
            <a:r>
              <a:rPr lang="en-GB" sz="4400" dirty="0">
                <a:latin typeface="Adobe Fan Heiti Std B" panose="020B0700000000000000" pitchFamily="34" charset="-128"/>
                <a:ea typeface="Adobe Fan Heiti Std B" panose="020B0700000000000000" pitchFamily="34" charset="-128"/>
              </a:rPr>
              <a:t>Stuart Hall’s Reception Theory</a:t>
            </a:r>
            <a:r>
              <a:rPr lang="en-GB" sz="4400" dirty="0"/>
              <a:t/>
            </a:r>
            <a:br>
              <a:rPr lang="en-GB" sz="4400" dirty="0"/>
            </a:br>
            <a:endParaRPr lang="en-GB" sz="4400" dirty="0"/>
          </a:p>
        </p:txBody>
      </p:sp>
      <p:sp>
        <p:nvSpPr>
          <p:cNvPr id="3" name="Content Placeholder 2">
            <a:extLst>
              <a:ext uri="{FF2B5EF4-FFF2-40B4-BE49-F238E27FC236}">
                <a16:creationId xmlns="" xmlns:a16="http://schemas.microsoft.com/office/drawing/2014/main" id="{E4EB233D-71BD-46D7-BA6D-F0BA690A5E30}"/>
              </a:ext>
            </a:extLst>
          </p:cNvPr>
          <p:cNvSpPr>
            <a:spLocks noGrp="1"/>
          </p:cNvSpPr>
          <p:nvPr>
            <p:ph idx="1"/>
          </p:nvPr>
        </p:nvSpPr>
        <p:spPr/>
        <p:txBody>
          <a:bodyPr>
            <a:normAutofit/>
          </a:bodyPr>
          <a:lstStyle/>
          <a:p>
            <a:r>
              <a:rPr lang="en-US" b="1" u="sng" dirty="0">
                <a:solidFill>
                  <a:srgbClr val="00B050"/>
                </a:solidFill>
                <a:latin typeface="Adobe Myungjo Std M" panose="02020600000000000000" pitchFamily="18" charset="-128"/>
                <a:ea typeface="Adobe Myungjo Std M" panose="02020600000000000000" pitchFamily="18" charset="-128"/>
                <a:cs typeface="American Typewriter Condensed"/>
              </a:rPr>
              <a:t>The Dominant position: </a:t>
            </a:r>
            <a:r>
              <a:rPr lang="en-US" dirty="0">
                <a:solidFill>
                  <a:srgbClr val="00B050"/>
                </a:solidFill>
                <a:latin typeface="Adobe Myungjo Std M" panose="02020600000000000000" pitchFamily="18" charset="-128"/>
                <a:ea typeface="Adobe Myungjo Std M" panose="02020600000000000000" pitchFamily="18" charset="-128"/>
                <a:cs typeface="American Typewriter Condensed"/>
              </a:rPr>
              <a:t>A sense of an intimate medium, allowing listeners to feel engages and invested in the stories of the guests and the knowledge they have to share.</a:t>
            </a:r>
          </a:p>
          <a:p>
            <a:r>
              <a:rPr lang="en-US" b="1" u="sng" dirty="0">
                <a:solidFill>
                  <a:srgbClr val="FFFF00"/>
                </a:solidFill>
                <a:latin typeface="Adobe Myungjo Std M" panose="02020600000000000000" pitchFamily="18" charset="-128"/>
                <a:ea typeface="Adobe Myungjo Std M" panose="02020600000000000000" pitchFamily="18" charset="-128"/>
                <a:cs typeface="American Typewriter Condensed"/>
              </a:rPr>
              <a:t>The negotiated position: </a:t>
            </a:r>
            <a:r>
              <a:rPr lang="en-US" dirty="0">
                <a:solidFill>
                  <a:srgbClr val="FFFF00"/>
                </a:solidFill>
                <a:latin typeface="Adobe Myungjo Std M" panose="02020600000000000000" pitchFamily="18" charset="-128"/>
                <a:ea typeface="Adobe Myungjo Std M" panose="02020600000000000000" pitchFamily="18" charset="-128"/>
                <a:cs typeface="American Typewriter Condensed"/>
              </a:rPr>
              <a:t>They listen and are engaged with what the host talks about with her guests, but they also mold their experiences and stories to fit their own pasts and memories, therefore making it more relatable.</a:t>
            </a:r>
          </a:p>
          <a:p>
            <a:r>
              <a:rPr lang="en-US" b="1" u="sng" dirty="0">
                <a:solidFill>
                  <a:srgbClr val="FF0000"/>
                </a:solidFill>
                <a:latin typeface="Adobe Myungjo Std M" panose="02020600000000000000" pitchFamily="18" charset="-128"/>
                <a:ea typeface="Adobe Myungjo Std M" panose="02020600000000000000" pitchFamily="18" charset="-128"/>
                <a:cs typeface="American Typewriter Condensed"/>
              </a:rPr>
              <a:t>The oppositional positioning: </a:t>
            </a:r>
            <a:r>
              <a:rPr lang="en-US" dirty="0">
                <a:solidFill>
                  <a:srgbClr val="FF0000"/>
                </a:solidFill>
                <a:latin typeface="Adobe Myungjo Std M" panose="02020600000000000000" pitchFamily="18" charset="-128"/>
                <a:ea typeface="Adobe Myungjo Std M" panose="02020600000000000000" pitchFamily="18" charset="-128"/>
                <a:cs typeface="American Typewriter Condensed"/>
              </a:rPr>
              <a:t>Certain topics may be shared E.G. political views and the listeners may disagree with the content of the conversation therefore creating a negative view of the show in their minds.</a:t>
            </a:r>
          </a:p>
          <a:p>
            <a:pPr marL="0" indent="0">
              <a:buNone/>
            </a:pPr>
            <a:endParaRPr lang="en-GB" dirty="0"/>
          </a:p>
        </p:txBody>
      </p:sp>
      <p:pic>
        <p:nvPicPr>
          <p:cNvPr id="6146" name="Picture 2" descr="Castaway: Stuart Hall in his own words | openDemocra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8663" y="0"/>
            <a:ext cx="3105355" cy="1746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1263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03A2C1-FA15-4657-863B-555933876631}"/>
              </a:ext>
            </a:extLst>
          </p:cNvPr>
          <p:cNvSpPr>
            <a:spLocks noGrp="1"/>
          </p:cNvSpPr>
          <p:nvPr>
            <p:ph type="title"/>
          </p:nvPr>
        </p:nvSpPr>
        <p:spPr>
          <a:xfrm>
            <a:off x="1238948" y="685848"/>
            <a:ext cx="10058400" cy="1450757"/>
          </a:xfrm>
        </p:spPr>
        <p:txBody>
          <a:bodyPr>
            <a:normAutofit fontScale="90000"/>
          </a:bodyPr>
          <a:lstStyle/>
          <a:p>
            <a:r>
              <a:rPr lang="en-GB" dirty="0" smtClean="0">
                <a:latin typeface="Adobe Fan Heiti Std B" panose="020B0700000000000000" pitchFamily="34" charset="-128"/>
                <a:ea typeface="Adobe Fan Heiti Std B" panose="020B0700000000000000" pitchFamily="34" charset="-128"/>
              </a:rPr>
              <a:t>Feminism and how it applies to LNWH</a:t>
            </a:r>
            <a:r>
              <a:rPr lang="en-GB" dirty="0"/>
              <a:t/>
            </a:r>
            <a:br>
              <a:rPr lang="en-GB" dirty="0"/>
            </a:br>
            <a:endParaRPr lang="en-GB" dirty="0"/>
          </a:p>
        </p:txBody>
      </p:sp>
      <p:sp>
        <p:nvSpPr>
          <p:cNvPr id="3" name="Content Placeholder 2">
            <a:extLst>
              <a:ext uri="{FF2B5EF4-FFF2-40B4-BE49-F238E27FC236}">
                <a16:creationId xmlns="" xmlns:a16="http://schemas.microsoft.com/office/drawing/2014/main" id="{43B86C7A-4070-4CD0-8166-4165A02149B5}"/>
              </a:ext>
            </a:extLst>
          </p:cNvPr>
          <p:cNvSpPr>
            <a:spLocks noGrp="1"/>
          </p:cNvSpPr>
          <p:nvPr>
            <p:ph idx="1"/>
          </p:nvPr>
        </p:nvSpPr>
        <p:spPr>
          <a:xfrm>
            <a:off x="1097280" y="1845734"/>
            <a:ext cx="7702596" cy="4023360"/>
          </a:xfrm>
        </p:spPr>
        <p:txBody>
          <a:bodyPr>
            <a:normAutofit/>
          </a:bodyPr>
          <a:lstStyle/>
          <a:p>
            <a:r>
              <a:rPr lang="en-GB" dirty="0">
                <a:latin typeface="Adobe Myungjo Std M" panose="02020600000000000000" pitchFamily="18" charset="-128"/>
                <a:ea typeface="Adobe Myungjo Std M" panose="02020600000000000000" pitchFamily="18" charset="-128"/>
              </a:rPr>
              <a:t>A broad term which could also cover aspects of society and culture.</a:t>
            </a:r>
          </a:p>
          <a:p>
            <a:r>
              <a:rPr lang="en-GB" b="1" dirty="0">
                <a:latin typeface="Adobe Myungjo Std M" panose="02020600000000000000" pitchFamily="18" charset="-128"/>
                <a:ea typeface="Adobe Myungjo Std M" panose="02020600000000000000" pitchFamily="18" charset="-128"/>
              </a:rPr>
              <a:t>Radio </a:t>
            </a:r>
            <a:r>
              <a:rPr lang="en-GB" b="1" i="1" dirty="0">
                <a:latin typeface="Adobe Myungjo Std M" panose="02020600000000000000" pitchFamily="18" charset="-128"/>
                <a:ea typeface="Adobe Myungjo Std M" panose="02020600000000000000" pitchFamily="18" charset="-128"/>
              </a:rPr>
              <a:t>for</a:t>
            </a:r>
            <a:r>
              <a:rPr lang="en-GB" b="1" dirty="0">
                <a:latin typeface="Adobe Myungjo Std M" panose="02020600000000000000" pitchFamily="18" charset="-128"/>
                <a:ea typeface="Adobe Myungjo Std M" panose="02020600000000000000" pitchFamily="18" charset="-128"/>
              </a:rPr>
              <a:t> women </a:t>
            </a:r>
            <a:r>
              <a:rPr lang="en-GB" b="1" i="1" dirty="0">
                <a:latin typeface="Adobe Myungjo Std M" panose="02020600000000000000" pitchFamily="18" charset="-128"/>
                <a:ea typeface="Adobe Myungjo Std M" panose="02020600000000000000" pitchFamily="18" charset="-128"/>
              </a:rPr>
              <a:t>about</a:t>
            </a:r>
            <a:r>
              <a:rPr lang="en-GB" b="1" dirty="0">
                <a:latin typeface="Adobe Myungjo Std M" panose="02020600000000000000" pitchFamily="18" charset="-128"/>
                <a:ea typeface="Adobe Myungjo Std M" panose="02020600000000000000" pitchFamily="18" charset="-128"/>
              </a:rPr>
              <a:t> women </a:t>
            </a:r>
            <a:r>
              <a:rPr lang="en-GB" b="1" i="1" dirty="0">
                <a:latin typeface="Adobe Myungjo Std M" panose="02020600000000000000" pitchFamily="18" charset="-128"/>
                <a:ea typeface="Adobe Myungjo Std M" panose="02020600000000000000" pitchFamily="18" charset="-128"/>
              </a:rPr>
              <a:t>by</a:t>
            </a:r>
            <a:r>
              <a:rPr lang="en-GB" b="1" dirty="0">
                <a:latin typeface="Adobe Myungjo Std M" panose="02020600000000000000" pitchFamily="18" charset="-128"/>
                <a:ea typeface="Adobe Myungjo Std M" panose="02020600000000000000" pitchFamily="18" charset="-128"/>
              </a:rPr>
              <a:t> </a:t>
            </a:r>
            <a:r>
              <a:rPr lang="en-GB" b="1" dirty="0" smtClean="0">
                <a:latin typeface="Adobe Myungjo Std M" panose="02020600000000000000" pitchFamily="18" charset="-128"/>
                <a:ea typeface="Adobe Myungjo Std M" panose="02020600000000000000" pitchFamily="18" charset="-128"/>
              </a:rPr>
              <a:t>women. </a:t>
            </a:r>
            <a:endParaRPr lang="en-GB" b="1" dirty="0">
              <a:latin typeface="Adobe Myungjo Std M" panose="02020600000000000000" pitchFamily="18" charset="-128"/>
              <a:ea typeface="Adobe Myungjo Std M" panose="02020600000000000000" pitchFamily="18" charset="-128"/>
            </a:endParaRPr>
          </a:p>
          <a:p>
            <a:r>
              <a:rPr lang="en-GB" dirty="0">
                <a:latin typeface="Adobe Myungjo Std M" panose="02020600000000000000" pitchFamily="18" charset="-128"/>
                <a:ea typeface="Adobe Myungjo Std M" panose="02020600000000000000" pitchFamily="18" charset="-128"/>
              </a:rPr>
              <a:t>The series provides women with a vehicle through which to discuss and construct representations of </a:t>
            </a:r>
            <a:r>
              <a:rPr lang="en-GB" dirty="0" smtClean="0">
                <a:latin typeface="Adobe Myungjo Std M" panose="02020600000000000000" pitchFamily="18" charset="-128"/>
                <a:ea typeface="Adobe Myungjo Std M" panose="02020600000000000000" pitchFamily="18" charset="-128"/>
              </a:rPr>
              <a:t>gender.</a:t>
            </a:r>
            <a:endParaRPr lang="en-GB" dirty="0">
              <a:latin typeface="Adobe Myungjo Std M" panose="02020600000000000000" pitchFamily="18" charset="-128"/>
              <a:ea typeface="Adobe Myungjo Std M" panose="02020600000000000000" pitchFamily="18" charset="-128"/>
            </a:endParaRPr>
          </a:p>
          <a:p>
            <a:r>
              <a:rPr lang="en-GB" b="1" dirty="0">
                <a:latin typeface="Adobe Myungjo Std M" panose="02020600000000000000" pitchFamily="18" charset="-128"/>
                <a:ea typeface="Adobe Myungjo Std M" panose="02020600000000000000" pitchFamily="18" charset="-128"/>
              </a:rPr>
              <a:t>The set </a:t>
            </a:r>
            <a:r>
              <a:rPr lang="en-GB" b="1" dirty="0" smtClean="0">
                <a:latin typeface="Adobe Myungjo Std M" panose="02020600000000000000" pitchFamily="18" charset="-128"/>
                <a:ea typeface="Adobe Myungjo Std M" panose="02020600000000000000" pitchFamily="18" charset="-128"/>
              </a:rPr>
              <a:t>text– </a:t>
            </a:r>
            <a:r>
              <a:rPr lang="en-GB" b="1" dirty="0">
                <a:latin typeface="Adobe Myungjo Std M" panose="02020600000000000000" pitchFamily="18" charset="-128"/>
                <a:ea typeface="Adobe Myungjo Std M" panose="02020600000000000000" pitchFamily="18" charset="-128"/>
              </a:rPr>
              <a:t>‘</a:t>
            </a:r>
            <a:r>
              <a:rPr lang="en-GB" b="1" i="1" dirty="0">
                <a:latin typeface="Adobe Myungjo Std M" panose="02020600000000000000" pitchFamily="18" charset="-128"/>
                <a:ea typeface="Adobe Myungjo Std M" panose="02020600000000000000" pitchFamily="18" charset="-128"/>
              </a:rPr>
              <a:t>Home</a:t>
            </a:r>
            <a:r>
              <a:rPr lang="en-GB" b="1" dirty="0">
                <a:latin typeface="Adobe Myungjo Std M" panose="02020600000000000000" pitchFamily="18" charset="-128"/>
                <a:ea typeface="Adobe Myungjo Std M" panose="02020600000000000000" pitchFamily="18" charset="-128"/>
              </a:rPr>
              <a:t>’ </a:t>
            </a:r>
            <a:r>
              <a:rPr lang="en-GB" dirty="0">
                <a:latin typeface="Adobe Myungjo Std M" panose="02020600000000000000" pitchFamily="18" charset="-128"/>
                <a:ea typeface="Adobe Myungjo Std M" panose="02020600000000000000" pitchFamily="18" charset="-128"/>
              </a:rPr>
              <a:t>– sets up a diverse and challenging discussion on the subject and the changing place of women within that </a:t>
            </a:r>
            <a:r>
              <a:rPr lang="en-GB" dirty="0" smtClean="0">
                <a:latin typeface="Adobe Myungjo Std M" panose="02020600000000000000" pitchFamily="18" charset="-128"/>
                <a:ea typeface="Adobe Myungjo Std M" panose="02020600000000000000" pitchFamily="18" charset="-128"/>
              </a:rPr>
              <a:t>environment. It can also be argued that it is subverting from stereotypical feminism ideologies as it is specifically targeting women, and perhaps not the perception that men can be involved in these discussions too.</a:t>
            </a:r>
            <a:endParaRPr lang="en-GB" dirty="0">
              <a:latin typeface="Adobe Myungjo Std M" panose="02020600000000000000" pitchFamily="18" charset="-128"/>
              <a:ea typeface="Adobe Myungjo Std M" panose="02020600000000000000" pitchFamily="18" charset="-128"/>
            </a:endParaRPr>
          </a:p>
        </p:txBody>
      </p:sp>
      <p:pic>
        <p:nvPicPr>
          <p:cNvPr id="7170" name="Picture 2" descr="How feminism can do better in 2019 | Sleek Magazi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99876" y="1830621"/>
            <a:ext cx="3074446" cy="4344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970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8D68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F63B6B-E4D3-4C5F-85D8-E709945334F0}"/>
              </a:ext>
            </a:extLst>
          </p:cNvPr>
          <p:cNvSpPr>
            <a:spLocks noGrp="1"/>
          </p:cNvSpPr>
          <p:nvPr>
            <p:ph type="title"/>
          </p:nvPr>
        </p:nvSpPr>
        <p:spPr/>
        <p:txBody>
          <a:bodyPr>
            <a:normAutofit/>
          </a:bodyPr>
          <a:lstStyle/>
          <a:p>
            <a:r>
              <a:rPr lang="en-GB" b="1" u="sng" dirty="0" smtClean="0">
                <a:latin typeface="Adobe Fan Heiti Std B" panose="020B0700000000000000" pitchFamily="34" charset="-128"/>
                <a:ea typeface="Adobe Fan Heiti Std B" panose="020B0700000000000000" pitchFamily="34" charset="-128"/>
              </a:rPr>
              <a:t>KEY TERMINOLOGY</a:t>
            </a:r>
            <a:endParaRPr lang="en-GB" dirty="0">
              <a:latin typeface="Adobe Fan Heiti Std B" panose="020B0700000000000000" pitchFamily="34" charset="-128"/>
              <a:ea typeface="Adobe Fan Heiti Std B" panose="020B0700000000000000" pitchFamily="34" charset="-128"/>
            </a:endParaRPr>
          </a:p>
        </p:txBody>
      </p:sp>
      <p:sp>
        <p:nvSpPr>
          <p:cNvPr id="3" name="Content Placeholder 2">
            <a:extLst>
              <a:ext uri="{FF2B5EF4-FFF2-40B4-BE49-F238E27FC236}">
                <a16:creationId xmlns="" xmlns:a16="http://schemas.microsoft.com/office/drawing/2014/main" id="{DE6F90ED-04FC-4FC1-B576-C910C66019B2}"/>
              </a:ext>
            </a:extLst>
          </p:cNvPr>
          <p:cNvSpPr>
            <a:spLocks noGrp="1"/>
          </p:cNvSpPr>
          <p:nvPr>
            <p:ph idx="1"/>
          </p:nvPr>
        </p:nvSpPr>
        <p:spPr/>
        <p:txBody>
          <a:bodyPr>
            <a:normAutofit fontScale="92500" lnSpcReduction="10000"/>
          </a:bodyPr>
          <a:lstStyle/>
          <a:p>
            <a:r>
              <a:rPr lang="en-GB" b="1" i="1" dirty="0">
                <a:latin typeface="Adobe Myungjo Std M" panose="02020600000000000000" pitchFamily="18" charset="-128"/>
                <a:ea typeface="Adobe Myungjo Std M" panose="02020600000000000000" pitchFamily="18" charset="-128"/>
              </a:rPr>
              <a:t>AUDIENCE</a:t>
            </a:r>
            <a:r>
              <a:rPr lang="en-GB" dirty="0">
                <a:latin typeface="Adobe Myungjo Std M" panose="02020600000000000000" pitchFamily="18" charset="-128"/>
                <a:ea typeface="Adobe Myungjo Std M" panose="02020600000000000000" pitchFamily="18" charset="-128"/>
              </a:rPr>
              <a:t> – target, global, positioning, categorising, profile Reception Analysis</a:t>
            </a:r>
          </a:p>
          <a:p>
            <a:r>
              <a:rPr lang="en-GB" b="1" i="1" dirty="0">
                <a:latin typeface="Adobe Myungjo Std M" panose="02020600000000000000" pitchFamily="18" charset="-128"/>
                <a:ea typeface="Adobe Myungjo Std M" panose="02020600000000000000" pitchFamily="18" charset="-128"/>
              </a:rPr>
              <a:t>PUBLIC SERVICE </a:t>
            </a:r>
            <a:r>
              <a:rPr lang="en-GB" b="1" i="1" dirty="0" smtClean="0">
                <a:latin typeface="Adobe Myungjo Std M" panose="02020600000000000000" pitchFamily="18" charset="-128"/>
                <a:ea typeface="Adobe Myungjo Std M" panose="02020600000000000000" pitchFamily="18" charset="-128"/>
              </a:rPr>
              <a:t>BROADCASTING</a:t>
            </a:r>
            <a:endParaRPr lang="en-GB" dirty="0">
              <a:latin typeface="Adobe Myungjo Std M" panose="02020600000000000000" pitchFamily="18" charset="-128"/>
              <a:ea typeface="Adobe Myungjo Std M" panose="02020600000000000000" pitchFamily="18" charset="-128"/>
            </a:endParaRPr>
          </a:p>
          <a:p>
            <a:r>
              <a:rPr lang="en-GB" b="1" i="1" dirty="0">
                <a:latin typeface="Adobe Myungjo Std M" panose="02020600000000000000" pitchFamily="18" charset="-128"/>
                <a:ea typeface="Adobe Myungjo Std M" panose="02020600000000000000" pitchFamily="18" charset="-128"/>
              </a:rPr>
              <a:t>COMMERCIAL BROADCASTING</a:t>
            </a:r>
            <a:endParaRPr lang="en-GB" dirty="0">
              <a:latin typeface="Adobe Myungjo Std M" panose="02020600000000000000" pitchFamily="18" charset="-128"/>
              <a:ea typeface="Adobe Myungjo Std M" panose="02020600000000000000" pitchFamily="18" charset="-128"/>
            </a:endParaRPr>
          </a:p>
          <a:p>
            <a:r>
              <a:rPr lang="en-GB" b="1" i="1" dirty="0">
                <a:latin typeface="Adobe Myungjo Std M" panose="02020600000000000000" pitchFamily="18" charset="-128"/>
                <a:ea typeface="Adobe Myungjo Std M" panose="02020600000000000000" pitchFamily="18" charset="-128"/>
              </a:rPr>
              <a:t>THE BBC’S MISSION – </a:t>
            </a:r>
            <a:r>
              <a:rPr lang="en-GB" dirty="0">
                <a:latin typeface="Adobe Myungjo Std M" panose="02020600000000000000" pitchFamily="18" charset="-128"/>
                <a:ea typeface="Adobe Myungjo Std M" panose="02020600000000000000" pitchFamily="18" charset="-128"/>
              </a:rPr>
              <a:t>inform, educate, and entertain</a:t>
            </a:r>
          </a:p>
          <a:p>
            <a:r>
              <a:rPr lang="en-GB" b="1" i="1" dirty="0">
                <a:latin typeface="Adobe Myungjo Std M" panose="02020600000000000000" pitchFamily="18" charset="-128"/>
                <a:ea typeface="Adobe Myungjo Std M" panose="02020600000000000000" pitchFamily="18" charset="-128"/>
              </a:rPr>
              <a:t>NICHE </a:t>
            </a:r>
            <a:r>
              <a:rPr lang="en-GB" b="1" i="1" dirty="0" smtClean="0">
                <a:latin typeface="Adobe Myungjo Std M" panose="02020600000000000000" pitchFamily="18" charset="-128"/>
                <a:ea typeface="Adobe Myungjo Std M" panose="02020600000000000000" pitchFamily="18" charset="-128"/>
              </a:rPr>
              <a:t>MARKET </a:t>
            </a:r>
            <a:endParaRPr lang="en-GB" dirty="0">
              <a:latin typeface="Adobe Myungjo Std M" panose="02020600000000000000" pitchFamily="18" charset="-128"/>
              <a:ea typeface="Adobe Myungjo Std M" panose="02020600000000000000" pitchFamily="18" charset="-128"/>
            </a:endParaRPr>
          </a:p>
          <a:p>
            <a:r>
              <a:rPr lang="en-GB" b="1" i="1" dirty="0">
                <a:latin typeface="Adobe Myungjo Std M" panose="02020600000000000000" pitchFamily="18" charset="-128"/>
                <a:ea typeface="Adobe Myungjo Std M" panose="02020600000000000000" pitchFamily="18" charset="-128"/>
              </a:rPr>
              <a:t>DIGITAL CONVERGENT PLATFORMS</a:t>
            </a:r>
            <a:endParaRPr lang="en-GB" dirty="0">
              <a:latin typeface="Adobe Myungjo Std M" panose="02020600000000000000" pitchFamily="18" charset="-128"/>
              <a:ea typeface="Adobe Myungjo Std M" panose="02020600000000000000" pitchFamily="18" charset="-128"/>
            </a:endParaRPr>
          </a:p>
          <a:p>
            <a:r>
              <a:rPr lang="en-GB" b="1" i="1" dirty="0">
                <a:latin typeface="Adobe Myungjo Std M" panose="02020600000000000000" pitchFamily="18" charset="-128"/>
                <a:ea typeface="Adobe Myungjo Std M" panose="02020600000000000000" pitchFamily="18" charset="-128"/>
              </a:rPr>
              <a:t>IDEOLOGY </a:t>
            </a:r>
            <a:r>
              <a:rPr lang="en-GB" dirty="0">
                <a:latin typeface="Adobe Myungjo Std M" panose="02020600000000000000" pitchFamily="18" charset="-128"/>
                <a:ea typeface="Adobe Myungjo Std M" panose="02020600000000000000" pitchFamily="18" charset="-128"/>
              </a:rPr>
              <a:t>– linked to representation and of the BBC</a:t>
            </a:r>
          </a:p>
          <a:p>
            <a:r>
              <a:rPr lang="en-GB" b="1" i="1" dirty="0">
                <a:latin typeface="Adobe Myungjo Std M" panose="02020600000000000000" pitchFamily="18" charset="-128"/>
                <a:ea typeface="Adobe Myungjo Std M" panose="02020600000000000000" pitchFamily="18" charset="-128"/>
              </a:rPr>
              <a:t>SOCIAL MEDIA PLATFORMS</a:t>
            </a:r>
            <a:endParaRPr lang="en-GB" dirty="0">
              <a:latin typeface="Adobe Myungjo Std M" panose="02020600000000000000" pitchFamily="18" charset="-128"/>
              <a:ea typeface="Adobe Myungjo Std M" panose="02020600000000000000" pitchFamily="18" charset="-128"/>
            </a:endParaRPr>
          </a:p>
          <a:p>
            <a:r>
              <a:rPr lang="en-GB" b="1" i="1" dirty="0">
                <a:latin typeface="Adobe Myungjo Std M" panose="02020600000000000000" pitchFamily="18" charset="-128"/>
                <a:ea typeface="Adobe Myungjo Std M" panose="02020600000000000000" pitchFamily="18" charset="-128"/>
              </a:rPr>
              <a:t>DEMOGRAPHICS </a:t>
            </a:r>
            <a:r>
              <a:rPr lang="en-GB" dirty="0">
                <a:latin typeface="Adobe Myungjo Std M" panose="02020600000000000000" pitchFamily="18" charset="-128"/>
                <a:ea typeface="Adobe Myungjo Std M" panose="02020600000000000000" pitchFamily="18" charset="-128"/>
              </a:rPr>
              <a:t>– link to Audience</a:t>
            </a:r>
          </a:p>
          <a:p>
            <a:r>
              <a:rPr lang="en-GB" b="1" i="1" dirty="0">
                <a:latin typeface="Adobe Myungjo Std M" panose="02020600000000000000" pitchFamily="18" charset="-128"/>
                <a:ea typeface="Adobe Myungjo Std M" panose="02020600000000000000" pitchFamily="18" charset="-128"/>
              </a:rPr>
              <a:t>PSYCHOGRAPHICS </a:t>
            </a:r>
            <a:r>
              <a:rPr lang="en-GB" dirty="0">
                <a:latin typeface="Adobe Myungjo Std M" panose="02020600000000000000" pitchFamily="18" charset="-128"/>
                <a:ea typeface="Adobe Myungjo Std M" panose="02020600000000000000" pitchFamily="18" charset="-128"/>
              </a:rPr>
              <a:t>– link to Audience</a:t>
            </a:r>
          </a:p>
        </p:txBody>
      </p:sp>
    </p:spTree>
    <p:extLst>
      <p:ext uri="{BB962C8B-B14F-4D97-AF65-F5344CB8AC3E}">
        <p14:creationId xmlns:p14="http://schemas.microsoft.com/office/powerpoint/2010/main" val="3363310169"/>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163</TotalTime>
  <Words>1477</Words>
  <Application>Microsoft Office PowerPoint</Application>
  <PresentationFormat>Widescreen</PresentationFormat>
  <Paragraphs>64</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Adobe Fan Heiti Std B</vt:lpstr>
      <vt:lpstr>Adobe Myungjo Std M</vt:lpstr>
      <vt:lpstr>American Typewriter Condensed</vt:lpstr>
      <vt:lpstr>Arial</vt:lpstr>
      <vt:lpstr>Calibri</vt:lpstr>
      <vt:lpstr>Calibri Light</vt:lpstr>
      <vt:lpstr>Retrospect</vt:lpstr>
      <vt:lpstr>Late Night Women’s Hour</vt:lpstr>
      <vt:lpstr>PRODUCT CONTEXT   </vt:lpstr>
      <vt:lpstr>Historical Contexts </vt:lpstr>
      <vt:lpstr>Public Service Broadcasting </vt:lpstr>
      <vt:lpstr>Niche Audiences and  Media Production </vt:lpstr>
      <vt:lpstr>Changes in technology and how it impacts media production </vt:lpstr>
      <vt:lpstr>Theoretical approaches - Power and media industries (Curran and Seaton) </vt:lpstr>
      <vt:lpstr>Social and Cultural Contexts </vt:lpstr>
      <vt:lpstr>Audiences interpretation of the media and why audiences may interpret the same media in different ways </vt:lpstr>
      <vt:lpstr>Audience targeting for Late Night Woman’s Hour </vt:lpstr>
      <vt:lpstr>Stuart Hall’s Reception Theory </vt:lpstr>
      <vt:lpstr>Feminism and how it applies to LNWH </vt:lpstr>
      <vt:lpstr>KEY TERMINOLOGY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Radio Industry- Late night women’s hour</dc:title>
  <dc:creator>Nadia Bilek</dc:creator>
  <cp:lastModifiedBy>Eloise Heasman</cp:lastModifiedBy>
  <cp:revision>22</cp:revision>
  <dcterms:created xsi:type="dcterms:W3CDTF">2020-03-30T15:54:22Z</dcterms:created>
  <dcterms:modified xsi:type="dcterms:W3CDTF">2020-03-31T14:57:25Z</dcterms:modified>
</cp:coreProperties>
</file>