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sldIdLst>
    <p:sldId id="256" r:id="rId2"/>
    <p:sldId id="259" r:id="rId3"/>
    <p:sldId id="260" r:id="rId4"/>
    <p:sldId id="268" r:id="rId5"/>
    <p:sldId id="269" r:id="rId6"/>
    <p:sldId id="270" r:id="rId7"/>
    <p:sldId id="271" r:id="rId8"/>
    <p:sldId id="272" r:id="rId9"/>
    <p:sldId id="273" r:id="rId10"/>
    <p:sldId id="266" r:id="rId11"/>
    <p:sldId id="267" r:id="rId12"/>
    <p:sldId id="261" r:id="rId13"/>
    <p:sldId id="262" r:id="rId14"/>
    <p:sldId id="263" r:id="rId15"/>
    <p:sldId id="264" r:id="rId16"/>
    <p:sldId id="26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9" d="100"/>
          <a:sy n="79" d="100"/>
        </p:scale>
        <p:origin x="19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61BEF0D-F0BB-DE4B-95CE-6DB70DBA9567}" type="datetimeFigureOut">
              <a:rPr lang="en-US" smtClean="0"/>
              <a:pPr/>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737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634771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233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9/26/2019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483567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1291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2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553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500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62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4741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361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1BEF0D-F0BB-DE4B-95CE-6DB70DBA9567}" type="datetimeFigureOut">
              <a:rPr lang="en-US" smtClean="0"/>
              <a:pPr/>
              <a:t>9/26/2019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57F1E4F-1CFF-5643-939E-217C01CDF56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60495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en.wikipedia.org/wiki/Academy_Awards#Nominati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8D726A5-7900-41B4-8D49-49B4A2010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mage result for universal pictures logo">
            <a:extLst>
              <a:ext uri="{FF2B5EF4-FFF2-40B4-BE49-F238E27FC236}">
                <a16:creationId xmlns:a16="http://schemas.microsoft.com/office/drawing/2014/main" id="{E9F33F3C-5188-474D-AF4C-33F7A35AD4E2}"/>
              </a:ext>
            </a:extLst>
          </p:cNvPr>
          <p:cNvPicPr>
            <a:picLocks noChangeAspect="1" noChangeArrowheads="1"/>
          </p:cNvPicPr>
          <p:nvPr/>
        </p:nvPicPr>
        <p:blipFill rotWithShape="1">
          <a:blip r:embed="rId2">
            <a:alphaModFix amt="45000"/>
            <a:extLst>
              <a:ext uri="{28A0092B-C50C-407E-A947-70E740481C1C}">
                <a14:useLocalDpi xmlns:a14="http://schemas.microsoft.com/office/drawing/2010/main" val="0"/>
              </a:ext>
            </a:extLst>
          </a:blip>
          <a:srcRect r="25"/>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0CDE0BC-1BBC-405B-BF90-F7D41077D87E}"/>
              </a:ext>
            </a:extLst>
          </p:cNvPr>
          <p:cNvSpPr>
            <a:spLocks noGrp="1"/>
          </p:cNvSpPr>
          <p:nvPr>
            <p:ph type="ctrTitle"/>
          </p:nvPr>
        </p:nvSpPr>
        <p:spPr>
          <a:xfrm>
            <a:off x="643467" y="643467"/>
            <a:ext cx="7164674" cy="5571066"/>
          </a:xfrm>
        </p:spPr>
        <p:txBody>
          <a:bodyPr>
            <a:normAutofit/>
          </a:bodyPr>
          <a:lstStyle/>
          <a:p>
            <a:r>
              <a:rPr lang="en-GB" sz="6600">
                <a:solidFill>
                  <a:schemeClr val="tx1"/>
                </a:solidFill>
              </a:rPr>
              <a:t>Universal Pictures</a:t>
            </a:r>
          </a:p>
        </p:txBody>
      </p:sp>
      <p:cxnSp>
        <p:nvCxnSpPr>
          <p:cNvPr id="73" name="Straight Connector 72">
            <a:extLst>
              <a:ext uri="{FF2B5EF4-FFF2-40B4-BE49-F238E27FC236}">
                <a16:creationId xmlns:a16="http://schemas.microsoft.com/office/drawing/2014/main" id="{46E49661-E258-450C-8150-A91A6B30D1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828800"/>
            <a:ext cx="0" cy="3200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301438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DE008-2909-4CCD-8515-EDB74E37C595}"/>
              </a:ext>
            </a:extLst>
          </p:cNvPr>
          <p:cNvSpPr>
            <a:spLocks noGrp="1"/>
          </p:cNvSpPr>
          <p:nvPr>
            <p:ph type="title"/>
          </p:nvPr>
        </p:nvSpPr>
        <p:spPr/>
        <p:txBody>
          <a:bodyPr>
            <a:normAutofit/>
          </a:bodyPr>
          <a:lstStyle/>
          <a:p>
            <a:r>
              <a:rPr lang="en-GB" dirty="0"/>
              <a:t>When was Universal Pictures created? Who created it? &amp; Who is the current CEO?</a:t>
            </a:r>
          </a:p>
        </p:txBody>
      </p:sp>
      <p:sp>
        <p:nvSpPr>
          <p:cNvPr id="3" name="Content Placeholder 2">
            <a:extLst>
              <a:ext uri="{FF2B5EF4-FFF2-40B4-BE49-F238E27FC236}">
                <a16:creationId xmlns:a16="http://schemas.microsoft.com/office/drawing/2014/main" id="{BBD9749C-CE1F-467F-BB6D-724BE48CA2D4}"/>
              </a:ext>
            </a:extLst>
          </p:cNvPr>
          <p:cNvSpPr>
            <a:spLocks noGrp="1"/>
          </p:cNvSpPr>
          <p:nvPr>
            <p:ph idx="1"/>
          </p:nvPr>
        </p:nvSpPr>
        <p:spPr/>
        <p:txBody>
          <a:bodyPr>
            <a:normAutofit/>
          </a:bodyPr>
          <a:lstStyle/>
          <a:p>
            <a:pPr algn="ctr">
              <a:buFont typeface="Arial" panose="020B0604020202020204" pitchFamily="34" charset="0"/>
              <a:buChar char="•"/>
            </a:pPr>
            <a:r>
              <a:rPr lang="en-GB" sz="2400" dirty="0"/>
              <a:t>Universal Picture was first created on the 30</a:t>
            </a:r>
            <a:r>
              <a:rPr lang="en-GB" sz="2400" baseline="30000" dirty="0"/>
              <a:t>th</a:t>
            </a:r>
            <a:r>
              <a:rPr lang="en-GB" sz="2400" dirty="0"/>
              <a:t> April 1912, in New York</a:t>
            </a:r>
          </a:p>
          <a:p>
            <a:pPr algn="ctr">
              <a:buFont typeface="Arial" panose="020B0604020202020204" pitchFamily="34" charset="0"/>
              <a:buChar char="•"/>
            </a:pPr>
            <a:r>
              <a:rPr lang="en-GB" sz="2400" dirty="0"/>
              <a:t>It was founded by </a:t>
            </a:r>
            <a:r>
              <a:rPr lang="en-GB" dirty="0"/>
              <a:t>Carl Laemmle, Mark </a:t>
            </a:r>
            <a:r>
              <a:rPr lang="en-GB" dirty="0" err="1"/>
              <a:t>Dintenfass</a:t>
            </a:r>
            <a:r>
              <a:rPr lang="en-GB" dirty="0"/>
              <a:t>, Charles O. Baumann, Adam Kessel, Pat Powers, William Swanson, David Horsley, Robert H. Cochrane and Jules </a:t>
            </a:r>
            <a:r>
              <a:rPr lang="en-GB" dirty="0" err="1"/>
              <a:t>Brulatour</a:t>
            </a:r>
            <a:r>
              <a:rPr lang="en-GB" dirty="0"/>
              <a:t>.</a:t>
            </a:r>
          </a:p>
          <a:p>
            <a:pPr algn="ctr">
              <a:buFont typeface="Arial" panose="020B0604020202020204" pitchFamily="34" charset="0"/>
              <a:buChar char="•"/>
            </a:pPr>
            <a:r>
              <a:rPr lang="en-GB" sz="2400" dirty="0"/>
              <a:t>It makes a revenue of $4.2 billion (2011)</a:t>
            </a:r>
          </a:p>
          <a:p>
            <a:pPr algn="ctr">
              <a:buFont typeface="Arial" panose="020B0604020202020204" pitchFamily="34" charset="0"/>
              <a:buChar char="•"/>
            </a:pPr>
            <a:r>
              <a:rPr lang="en-GB" sz="2400" dirty="0"/>
              <a:t>The current CEO of Universal Picture is Ronald Meyer (since 1995)</a:t>
            </a:r>
          </a:p>
          <a:p>
            <a:pPr algn="ctr">
              <a:buFont typeface="Arial" panose="020B0604020202020204" pitchFamily="34" charset="0"/>
              <a:buChar char="•"/>
            </a:pPr>
            <a:r>
              <a:rPr lang="en-GB" sz="2400" dirty="0"/>
              <a:t>One of Hollywood’s ‘Big Six’ film studios</a:t>
            </a:r>
          </a:p>
          <a:p>
            <a:pPr algn="ctr">
              <a:buFont typeface="Arial" panose="020B0604020202020204" pitchFamily="34" charset="0"/>
              <a:buChar char="•"/>
            </a:pPr>
            <a:endParaRPr lang="en-GB" sz="2400" dirty="0"/>
          </a:p>
        </p:txBody>
      </p:sp>
    </p:spTree>
    <p:extLst>
      <p:ext uri="{BB962C8B-B14F-4D97-AF65-F5344CB8AC3E}">
        <p14:creationId xmlns:p14="http://schemas.microsoft.com/office/powerpoint/2010/main" val="428448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C17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B660D2-98B4-404A-A7D6-51610C1AD63D}"/>
              </a:ext>
            </a:extLst>
          </p:cNvPr>
          <p:cNvSpPr>
            <a:spLocks noGrp="1"/>
          </p:cNvSpPr>
          <p:nvPr>
            <p:ph type="title"/>
          </p:nvPr>
        </p:nvSpPr>
        <p:spPr>
          <a:xfrm>
            <a:off x="524256" y="4767072"/>
            <a:ext cx="6594189" cy="1625210"/>
          </a:xfrm>
        </p:spPr>
        <p:txBody>
          <a:bodyPr>
            <a:normAutofit/>
          </a:bodyPr>
          <a:lstStyle/>
          <a:p>
            <a:pPr algn="r"/>
            <a:r>
              <a:rPr lang="en-GB">
                <a:solidFill>
                  <a:srgbClr val="FFFFFF"/>
                </a:solidFill>
              </a:rPr>
              <a:t>Who owns universal pictures?</a:t>
            </a:r>
          </a:p>
        </p:txBody>
      </p:sp>
      <p:pic>
        <p:nvPicPr>
          <p:cNvPr id="3074" name="Picture 2" descr="Image result for comcast">
            <a:extLst>
              <a:ext uri="{FF2B5EF4-FFF2-40B4-BE49-F238E27FC236}">
                <a16:creationId xmlns:a16="http://schemas.microsoft.com/office/drawing/2014/main" id="{4CAB4731-D378-4A86-B928-2896809ED1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316" r="1" b="506"/>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3EC3BA-9453-4D17-AA52-EF92CE5039C2}"/>
              </a:ext>
            </a:extLst>
          </p:cNvPr>
          <p:cNvSpPr>
            <a:spLocks noGrp="1"/>
          </p:cNvSpPr>
          <p:nvPr>
            <p:ph idx="1"/>
          </p:nvPr>
        </p:nvSpPr>
        <p:spPr>
          <a:xfrm>
            <a:off x="8029319" y="917725"/>
            <a:ext cx="3424739" cy="4852362"/>
          </a:xfrm>
        </p:spPr>
        <p:txBody>
          <a:bodyPr anchor="ctr">
            <a:normAutofit/>
          </a:bodyPr>
          <a:lstStyle/>
          <a:p>
            <a:pPr marL="0" indent="0">
              <a:buNone/>
            </a:pPr>
            <a:r>
              <a:rPr lang="en-GB">
                <a:solidFill>
                  <a:srgbClr val="FFFFFF"/>
                </a:solidFill>
              </a:rPr>
              <a:t>Universal Pictures is owned by Comcast. Comcast is an American telecommunications conglomerate headquartered in Philadelphia, Pennsylvania. Through the Universal Filmed Entertainment Group division of its wholly owned subsidiary NBCUniversal. Other subsidiaries include Universal Orlando Resort, Illumination and Dream Works Animation.</a:t>
            </a:r>
          </a:p>
        </p:txBody>
      </p:sp>
    </p:spTree>
    <p:extLst>
      <p:ext uri="{BB962C8B-B14F-4D97-AF65-F5344CB8AC3E}">
        <p14:creationId xmlns:p14="http://schemas.microsoft.com/office/powerpoint/2010/main" val="768219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18D62-BB37-43A6-9D02-3583CE6920A6}"/>
              </a:ext>
            </a:extLst>
          </p:cNvPr>
          <p:cNvSpPr>
            <a:spLocks noGrp="1"/>
          </p:cNvSpPr>
          <p:nvPr>
            <p:ph type="title"/>
          </p:nvPr>
        </p:nvSpPr>
        <p:spPr>
          <a:xfrm>
            <a:off x="1024128" y="585216"/>
            <a:ext cx="4732244" cy="1499616"/>
          </a:xfrm>
        </p:spPr>
        <p:txBody>
          <a:bodyPr>
            <a:normAutofit/>
          </a:bodyPr>
          <a:lstStyle/>
          <a:p>
            <a:r>
              <a:rPr lang="en-GB" sz="3700"/>
              <a:t>What films have been made by universal pictures?</a:t>
            </a:r>
          </a:p>
        </p:txBody>
      </p:sp>
      <p:sp>
        <p:nvSpPr>
          <p:cNvPr id="3" name="Content Placeholder 2">
            <a:extLst>
              <a:ext uri="{FF2B5EF4-FFF2-40B4-BE49-F238E27FC236}">
                <a16:creationId xmlns:a16="http://schemas.microsoft.com/office/drawing/2014/main" id="{105D164B-4733-4B12-AF6A-00C4302D420D}"/>
              </a:ext>
            </a:extLst>
          </p:cNvPr>
          <p:cNvSpPr>
            <a:spLocks noGrp="1"/>
          </p:cNvSpPr>
          <p:nvPr>
            <p:ph idx="1"/>
          </p:nvPr>
        </p:nvSpPr>
        <p:spPr>
          <a:xfrm>
            <a:off x="1024129" y="2286000"/>
            <a:ext cx="4656236" cy="4023360"/>
          </a:xfrm>
        </p:spPr>
        <p:txBody>
          <a:bodyPr>
            <a:normAutofit/>
          </a:bodyPr>
          <a:lstStyle/>
          <a:p>
            <a:pPr>
              <a:buFont typeface="Arial" panose="020B0604020202020204" pitchFamily="34" charset="0"/>
              <a:buChar char="•"/>
            </a:pPr>
            <a:r>
              <a:rPr lang="en-GB" sz="1100"/>
              <a:t>Jurassic Park/ Jurassic World</a:t>
            </a:r>
          </a:p>
          <a:p>
            <a:pPr>
              <a:buFont typeface="Arial" panose="020B0604020202020204" pitchFamily="34" charset="0"/>
              <a:buChar char="•"/>
            </a:pPr>
            <a:r>
              <a:rPr lang="en-GB" sz="1100"/>
              <a:t>The Secret Life Of Pets</a:t>
            </a:r>
          </a:p>
          <a:p>
            <a:pPr>
              <a:buFont typeface="Arial" panose="020B0604020202020204" pitchFamily="34" charset="0"/>
              <a:buChar char="•"/>
            </a:pPr>
            <a:r>
              <a:rPr lang="en-GB" sz="1100"/>
              <a:t>Fast and Furious</a:t>
            </a:r>
          </a:p>
          <a:p>
            <a:pPr>
              <a:buFont typeface="Arial" panose="020B0604020202020204" pitchFamily="34" charset="0"/>
              <a:buChar char="•"/>
            </a:pPr>
            <a:r>
              <a:rPr lang="en-GB" sz="1100"/>
              <a:t>Jaws</a:t>
            </a:r>
          </a:p>
          <a:p>
            <a:pPr>
              <a:buFont typeface="Arial" panose="020B0604020202020204" pitchFamily="34" charset="0"/>
              <a:buChar char="•"/>
            </a:pPr>
            <a:r>
              <a:rPr lang="en-GB" sz="1100"/>
              <a:t>The Bourne Ultimatum</a:t>
            </a:r>
          </a:p>
          <a:p>
            <a:pPr>
              <a:buFont typeface="Arial" panose="020B0604020202020204" pitchFamily="34" charset="0"/>
              <a:buChar char="•"/>
            </a:pPr>
            <a:r>
              <a:rPr lang="en-GB" sz="1100"/>
              <a:t>King Kong</a:t>
            </a:r>
          </a:p>
          <a:p>
            <a:pPr>
              <a:buFont typeface="Arial" panose="020B0604020202020204" pitchFamily="34" charset="0"/>
              <a:buChar char="•"/>
            </a:pPr>
            <a:r>
              <a:rPr lang="en-GB" sz="1100"/>
              <a:t>Back to the future</a:t>
            </a:r>
          </a:p>
          <a:p>
            <a:pPr>
              <a:buFont typeface="Arial" panose="020B0604020202020204" pitchFamily="34" charset="0"/>
              <a:buChar char="•"/>
            </a:pPr>
            <a:r>
              <a:rPr lang="en-GB" sz="1100"/>
              <a:t>Scarface</a:t>
            </a:r>
          </a:p>
          <a:p>
            <a:pPr>
              <a:buFont typeface="Arial" panose="020B0604020202020204" pitchFamily="34" charset="0"/>
              <a:buChar char="•"/>
            </a:pPr>
            <a:r>
              <a:rPr lang="en-GB" sz="1100"/>
              <a:t>Apollo 13</a:t>
            </a:r>
          </a:p>
          <a:p>
            <a:pPr>
              <a:buFont typeface="Arial" panose="020B0604020202020204" pitchFamily="34" charset="0"/>
              <a:buChar char="•"/>
            </a:pPr>
            <a:r>
              <a:rPr lang="en-GB" sz="1100"/>
              <a:t>Gladiator</a:t>
            </a:r>
          </a:p>
          <a:p>
            <a:pPr>
              <a:buFont typeface="Arial" panose="020B0604020202020204" pitchFamily="34" charset="0"/>
              <a:buChar char="•"/>
            </a:pPr>
            <a:r>
              <a:rPr lang="en-GB" sz="1100"/>
              <a:t>The breakfast club</a:t>
            </a:r>
          </a:p>
          <a:p>
            <a:pPr>
              <a:buFont typeface="Arial" panose="020B0604020202020204" pitchFamily="34" charset="0"/>
              <a:buChar char="•"/>
            </a:pPr>
            <a:r>
              <a:rPr lang="en-GB" sz="1100"/>
              <a:t>E.T</a:t>
            </a:r>
          </a:p>
          <a:p>
            <a:pPr>
              <a:buFont typeface="Arial" panose="020B0604020202020204" pitchFamily="34" charset="0"/>
              <a:buChar char="•"/>
            </a:pPr>
            <a:endParaRPr lang="en-GB" sz="1100"/>
          </a:p>
        </p:txBody>
      </p:sp>
      <p:sp>
        <p:nvSpPr>
          <p:cNvPr id="75" name="Rectangle 74">
            <a:extLst>
              <a:ext uri="{FF2B5EF4-FFF2-40B4-BE49-F238E27FC236}">
                <a16:creationId xmlns:a16="http://schemas.microsoft.com/office/drawing/2014/main" id="{04C9EC4B-7AC1-4C30-9582-FCF185FE5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3275" y="0"/>
            <a:ext cx="610545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7B5A972B-FA62-4B8A-86FD-875DF2CF5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010" y="321731"/>
            <a:ext cx="3278619" cy="366223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Image result for scarface">
            <a:extLst>
              <a:ext uri="{FF2B5EF4-FFF2-40B4-BE49-F238E27FC236}">
                <a16:creationId xmlns:a16="http://schemas.microsoft.com/office/drawing/2014/main" id="{4B707F1C-CFA6-40BD-9842-1C69E8C9BAC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69894" y="673828"/>
            <a:ext cx="2958039" cy="2958039"/>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4F997AEE-DE0C-47D0-A517-19D27A6086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8513" y="311970"/>
            <a:ext cx="2028821" cy="1180366"/>
          </a:xfrm>
          <a:prstGeom prst="rect">
            <a:avLst/>
          </a:pr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0BB555EB-E3FE-40A3-9789-7F044DF136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2872" y="1665817"/>
            <a:ext cx="2014462" cy="231814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descr="Image result for jaws">
            <a:extLst>
              <a:ext uri="{FF2B5EF4-FFF2-40B4-BE49-F238E27FC236}">
                <a16:creationId xmlns:a16="http://schemas.microsoft.com/office/drawing/2014/main" id="{7B2A314C-838A-4D08-9154-EE66A28214D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103265" y="1804306"/>
            <a:ext cx="1512992" cy="2017323"/>
          </a:xfrm>
          <a:prstGeom prst="rect">
            <a:avLst/>
          </a:prstGeom>
          <a:noFill/>
          <a:extLst>
            <a:ext uri="{909E8E84-426E-40DD-AFC4-6F175D3DCCD1}">
              <a14:hiddenFill xmlns:a14="http://schemas.microsoft.com/office/drawing/2010/main">
                <a:solidFill>
                  <a:srgbClr val="FFFFFF"/>
                </a:solidFill>
              </a14:hiddenFill>
            </a:ext>
          </a:extLst>
        </p:spPr>
      </p:pic>
      <p:sp>
        <p:nvSpPr>
          <p:cNvPr id="83" name="Rectangle 82">
            <a:extLst>
              <a:ext uri="{FF2B5EF4-FFF2-40B4-BE49-F238E27FC236}">
                <a16:creationId xmlns:a16="http://schemas.microsoft.com/office/drawing/2014/main" id="{BC9053C4-E873-4D52-ADC6-FDFBBB2BB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008" y="4157447"/>
            <a:ext cx="2104750" cy="2312282"/>
          </a:xfrm>
          <a:prstGeom prst="rect">
            <a:avLst/>
          </a:prstGeom>
          <a:solidFill>
            <a:schemeClr val="accent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8872E7A1-BA9F-4D76-A51D-1823A754E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0625" y="4157447"/>
            <a:ext cx="3206709" cy="231228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mage result for fast and furious">
            <a:extLst>
              <a:ext uri="{FF2B5EF4-FFF2-40B4-BE49-F238E27FC236}">
                <a16:creationId xmlns:a16="http://schemas.microsoft.com/office/drawing/2014/main" id="{C7C8D04B-2EB6-4C0E-B7D9-E52E33851F4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833799" y="4352268"/>
            <a:ext cx="2880360" cy="1922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943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40209-5A5F-4479-B01F-5463F0B1ABF6}"/>
              </a:ext>
            </a:extLst>
          </p:cNvPr>
          <p:cNvSpPr>
            <a:spLocks noGrp="1"/>
          </p:cNvSpPr>
          <p:nvPr>
            <p:ph type="title"/>
          </p:nvPr>
        </p:nvSpPr>
        <p:spPr>
          <a:xfrm>
            <a:off x="1024128" y="585216"/>
            <a:ext cx="6066818" cy="1499616"/>
          </a:xfrm>
        </p:spPr>
        <p:txBody>
          <a:bodyPr>
            <a:normAutofit/>
          </a:bodyPr>
          <a:lstStyle/>
          <a:p>
            <a:r>
              <a:rPr lang="en-GB" sz="4600"/>
              <a:t>What genres does universal pictures specialise in?</a:t>
            </a:r>
          </a:p>
        </p:txBody>
      </p:sp>
      <p:sp>
        <p:nvSpPr>
          <p:cNvPr id="3" name="Content Placeholder 2">
            <a:extLst>
              <a:ext uri="{FF2B5EF4-FFF2-40B4-BE49-F238E27FC236}">
                <a16:creationId xmlns:a16="http://schemas.microsoft.com/office/drawing/2014/main" id="{26BCB5DA-82B6-464E-813D-C0CF94E4F6AF}"/>
              </a:ext>
            </a:extLst>
          </p:cNvPr>
          <p:cNvSpPr>
            <a:spLocks noGrp="1"/>
          </p:cNvSpPr>
          <p:nvPr>
            <p:ph idx="1"/>
          </p:nvPr>
        </p:nvSpPr>
        <p:spPr>
          <a:xfrm>
            <a:off x="1024128" y="2286000"/>
            <a:ext cx="6066818" cy="4023360"/>
          </a:xfrm>
        </p:spPr>
        <p:txBody>
          <a:bodyPr>
            <a:normAutofit/>
          </a:bodyPr>
          <a:lstStyle/>
          <a:p>
            <a:r>
              <a:rPr lang="en-GB" dirty="0"/>
              <a:t>Universal Pictures have a variety of genres- there are some animations (Minions, Despicable me, The Grinch, The Lorax etc). </a:t>
            </a:r>
          </a:p>
          <a:p>
            <a:endParaRPr lang="en-GB" dirty="0"/>
          </a:p>
          <a:p>
            <a:r>
              <a:rPr lang="en-GB" dirty="0"/>
              <a:t>However there are also films targeted towards older audiences (such as Scarface, Back to the future, King Kong,  E.T)</a:t>
            </a:r>
          </a:p>
          <a:p>
            <a:endParaRPr lang="en-GB" dirty="0"/>
          </a:p>
        </p:txBody>
      </p:sp>
      <p:pic>
        <p:nvPicPr>
          <p:cNvPr id="5122" name="Picture 2" descr="Image result for back to the">
            <a:extLst>
              <a:ext uri="{FF2B5EF4-FFF2-40B4-BE49-F238E27FC236}">
                <a16:creationId xmlns:a16="http://schemas.microsoft.com/office/drawing/2014/main" id="{0B9A1944-1599-4207-BF19-A23F163716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335"/>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568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8A0E-8CDE-4A88-AC37-FD75FFEA1EEA}"/>
              </a:ext>
            </a:extLst>
          </p:cNvPr>
          <p:cNvSpPr>
            <a:spLocks noGrp="1"/>
          </p:cNvSpPr>
          <p:nvPr>
            <p:ph type="title"/>
          </p:nvPr>
        </p:nvSpPr>
        <p:spPr/>
        <p:txBody>
          <a:bodyPr/>
          <a:lstStyle/>
          <a:p>
            <a:r>
              <a:rPr lang="en-GB" dirty="0"/>
              <a:t>How many Oscars has universal pictures won?</a:t>
            </a:r>
          </a:p>
        </p:txBody>
      </p:sp>
      <p:sp>
        <p:nvSpPr>
          <p:cNvPr id="3" name="Content Placeholder 2">
            <a:extLst>
              <a:ext uri="{FF2B5EF4-FFF2-40B4-BE49-F238E27FC236}">
                <a16:creationId xmlns:a16="http://schemas.microsoft.com/office/drawing/2014/main" id="{6B372A68-116C-44C2-AF15-BC2966DFA15A}"/>
              </a:ext>
            </a:extLst>
          </p:cNvPr>
          <p:cNvSpPr>
            <a:spLocks noGrp="1"/>
          </p:cNvSpPr>
          <p:nvPr>
            <p:ph idx="1"/>
          </p:nvPr>
        </p:nvSpPr>
        <p:spPr/>
        <p:txBody>
          <a:bodyPr>
            <a:normAutofit fontScale="40000" lnSpcReduction="20000"/>
          </a:bodyPr>
          <a:lstStyle/>
          <a:p>
            <a:r>
              <a:rPr lang="en-GB" sz="3800" dirty="0"/>
              <a:t>I couldn’t find much information on the amount of nominations/award wins Universal Pictures have received. </a:t>
            </a:r>
          </a:p>
          <a:p>
            <a:endParaRPr lang="en-GB" sz="3800" dirty="0"/>
          </a:p>
          <a:p>
            <a:r>
              <a:rPr lang="en-GB" sz="3800" dirty="0"/>
              <a:t>However, the studios film ‘Green Book’ received three Oscar wins (Best Picture, Best Supporting Actor &amp; Best Original Screenplay). It also got nominations for Best Actor &amp; Best Film Editing </a:t>
            </a:r>
          </a:p>
          <a:p>
            <a:endParaRPr lang="en-GB" sz="3800" dirty="0"/>
          </a:p>
          <a:p>
            <a:r>
              <a:rPr lang="en-GB" sz="3800" dirty="0"/>
              <a:t>NBCUniversal’s motion picture studios also scored wins for Best Adapted Screenplay (‘</a:t>
            </a:r>
            <a:r>
              <a:rPr lang="en-GB" sz="3800" dirty="0" err="1"/>
              <a:t>BlacKkKlansman</a:t>
            </a:r>
            <a:r>
              <a:rPr lang="en-GB" sz="3800" dirty="0"/>
              <a:t>’, Focus Features) and Visual Effects (‘First Man’, Universal Pictures). All told, NBCUniversal’s motion picture studios were nominated for a collective 17 Academy Awards this year (Feb 2019)</a:t>
            </a:r>
          </a:p>
          <a:p>
            <a:endParaRPr lang="en-GB" dirty="0"/>
          </a:p>
          <a:p>
            <a:endParaRPr lang="en-GB" dirty="0"/>
          </a:p>
          <a:p>
            <a:endParaRPr lang="en-GB" dirty="0"/>
          </a:p>
          <a:p>
            <a:endParaRPr lang="en-GB" dirty="0"/>
          </a:p>
          <a:p>
            <a:endParaRPr lang="en-GB" sz="4000" dirty="0"/>
          </a:p>
          <a:p>
            <a:r>
              <a:rPr lang="en-GB" sz="4000" dirty="0">
                <a:hlinkClick r:id="rId2"/>
              </a:rPr>
              <a:t>https://en.wikipedia.org/wiki/Academy_Awards#Nomination</a:t>
            </a:r>
            <a:endParaRPr lang="en-GB" sz="4000" dirty="0"/>
          </a:p>
        </p:txBody>
      </p:sp>
      <p:pic>
        <p:nvPicPr>
          <p:cNvPr id="6146" name="Picture 2" descr="Image result for oscar award">
            <a:extLst>
              <a:ext uri="{FF2B5EF4-FFF2-40B4-BE49-F238E27FC236}">
                <a16:creationId xmlns:a16="http://schemas.microsoft.com/office/drawing/2014/main" id="{57FC4F75-05F2-46C9-8B9D-5BF8965CD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4884" y="2729103"/>
            <a:ext cx="2085975" cy="3781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901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Image result for jurassic world">
            <a:extLst>
              <a:ext uri="{FF2B5EF4-FFF2-40B4-BE49-F238E27FC236}">
                <a16:creationId xmlns:a16="http://schemas.microsoft.com/office/drawing/2014/main" id="{AAF47F13-ED66-40A7-848A-6A656DEA00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674" r="9091" b="441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3481AB48-E0B5-43A4-B601-497C0B89BE75}"/>
              </a:ext>
            </a:extLst>
          </p:cNvPr>
          <p:cNvSpPr>
            <a:spLocks noGrp="1"/>
          </p:cNvSpPr>
          <p:nvPr>
            <p:ph type="title"/>
          </p:nvPr>
        </p:nvSpPr>
        <p:spPr>
          <a:xfrm>
            <a:off x="1024128" y="585216"/>
            <a:ext cx="6066816" cy="1499616"/>
          </a:xfrm>
        </p:spPr>
        <p:txBody>
          <a:bodyPr>
            <a:normAutofit/>
          </a:bodyPr>
          <a:lstStyle/>
          <a:p>
            <a:r>
              <a:rPr lang="en-GB" sz="3500">
                <a:solidFill>
                  <a:srgbClr val="000000"/>
                </a:solidFill>
              </a:rPr>
              <a:t>What are universal pictures’ highest grossing films/franchise? (worldwide)</a:t>
            </a:r>
          </a:p>
        </p:txBody>
      </p:sp>
      <p:cxnSp>
        <p:nvCxnSpPr>
          <p:cNvPr id="73" name="Straight Connector 72">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B2810B4-B987-484A-853C-0C4A5CFEEA56}"/>
              </a:ext>
            </a:extLst>
          </p:cNvPr>
          <p:cNvSpPr>
            <a:spLocks noGrp="1"/>
          </p:cNvSpPr>
          <p:nvPr>
            <p:ph idx="1"/>
          </p:nvPr>
        </p:nvSpPr>
        <p:spPr>
          <a:xfrm>
            <a:off x="1024128" y="2286000"/>
            <a:ext cx="6066816" cy="4023360"/>
          </a:xfrm>
        </p:spPr>
        <p:txBody>
          <a:bodyPr>
            <a:normAutofit/>
          </a:bodyPr>
          <a:lstStyle/>
          <a:p>
            <a:pPr>
              <a:buFont typeface="Arial" panose="020B0604020202020204" pitchFamily="34" charset="0"/>
              <a:buChar char="•"/>
            </a:pPr>
            <a:r>
              <a:rPr lang="en-GB">
                <a:solidFill>
                  <a:srgbClr val="000000"/>
                </a:solidFill>
              </a:rPr>
              <a:t>Jurassic World -2015 ($1.67 billion)</a:t>
            </a:r>
          </a:p>
          <a:p>
            <a:pPr>
              <a:buFont typeface="Arial" panose="020B0604020202020204" pitchFamily="34" charset="0"/>
              <a:buChar char="•"/>
            </a:pPr>
            <a:r>
              <a:rPr lang="en-GB">
                <a:solidFill>
                  <a:srgbClr val="000000"/>
                </a:solidFill>
              </a:rPr>
              <a:t>Fast &amp; Furious 7 -2015 ($1.51 billion)</a:t>
            </a:r>
          </a:p>
          <a:p>
            <a:pPr>
              <a:buFont typeface="Arial" panose="020B0604020202020204" pitchFamily="34" charset="0"/>
              <a:buChar char="•"/>
            </a:pPr>
            <a:r>
              <a:rPr lang="en-GB">
                <a:solidFill>
                  <a:srgbClr val="000000"/>
                </a:solidFill>
              </a:rPr>
              <a:t>Jurassic World: Fallen Kingdom -2018 ($1.30 billion)</a:t>
            </a:r>
          </a:p>
          <a:p>
            <a:pPr>
              <a:buFont typeface="Arial" panose="020B0604020202020204" pitchFamily="34" charset="0"/>
              <a:buChar char="•"/>
            </a:pPr>
            <a:r>
              <a:rPr lang="en-GB">
                <a:solidFill>
                  <a:srgbClr val="000000"/>
                </a:solidFill>
              </a:rPr>
              <a:t>The Fate of the Furious- 2017 ($1.23 billion)</a:t>
            </a:r>
          </a:p>
          <a:p>
            <a:pPr>
              <a:buFont typeface="Arial" panose="020B0604020202020204" pitchFamily="34" charset="0"/>
              <a:buChar char="•"/>
            </a:pPr>
            <a:r>
              <a:rPr lang="en-GB">
                <a:solidFill>
                  <a:srgbClr val="000000"/>
                </a:solidFill>
              </a:rPr>
              <a:t>Minions- 2015 ($1.15 billion)</a:t>
            </a:r>
          </a:p>
        </p:txBody>
      </p:sp>
    </p:spTree>
    <p:extLst>
      <p:ext uri="{BB962C8B-B14F-4D97-AF65-F5344CB8AC3E}">
        <p14:creationId xmlns:p14="http://schemas.microsoft.com/office/powerpoint/2010/main" val="2299233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527B5A-6C98-4D7A-9C48-18F6501CD031}"/>
              </a:ext>
            </a:extLst>
          </p:cNvPr>
          <p:cNvSpPr>
            <a:spLocks noGrp="1"/>
          </p:cNvSpPr>
          <p:nvPr>
            <p:ph type="title"/>
          </p:nvPr>
        </p:nvSpPr>
        <p:spPr>
          <a:xfrm>
            <a:off x="1024129" y="585216"/>
            <a:ext cx="3779085" cy="1499616"/>
          </a:xfrm>
        </p:spPr>
        <p:txBody>
          <a:bodyPr>
            <a:normAutofit/>
          </a:bodyPr>
          <a:lstStyle/>
          <a:p>
            <a:r>
              <a:rPr lang="en-GB" sz="3900">
                <a:solidFill>
                  <a:srgbClr val="FFFFFF"/>
                </a:solidFill>
              </a:rPr>
              <a:t>Where are universal pictures based?</a:t>
            </a:r>
          </a:p>
        </p:txBody>
      </p:sp>
      <p:cxnSp>
        <p:nvCxnSpPr>
          <p:cNvPr id="1029" name="Straight Connector 7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BBDF80D-7F7A-4015-B459-D4F0C5AE9C68}"/>
              </a:ext>
            </a:extLst>
          </p:cNvPr>
          <p:cNvSpPr>
            <a:spLocks noGrp="1"/>
          </p:cNvSpPr>
          <p:nvPr>
            <p:ph idx="1"/>
          </p:nvPr>
        </p:nvSpPr>
        <p:spPr>
          <a:xfrm>
            <a:off x="1024129" y="2286000"/>
            <a:ext cx="3791711" cy="3931920"/>
          </a:xfrm>
        </p:spPr>
        <p:txBody>
          <a:bodyPr>
            <a:normAutofit/>
          </a:bodyPr>
          <a:lstStyle/>
          <a:p>
            <a:r>
              <a:rPr lang="en-GB">
                <a:solidFill>
                  <a:srgbClr val="FFFFFF"/>
                </a:solidFill>
              </a:rPr>
              <a:t>Universal Pictures production studios are located in Universal City, California. Distribution and other corporate offices are in New York City. Universal Studios is a member of the Motion Picture Association of America (MPAA).</a:t>
            </a:r>
          </a:p>
        </p:txBody>
      </p:sp>
      <p:pic>
        <p:nvPicPr>
          <p:cNvPr id="1026" name="Picture 2" descr="Image result for universal pictures headquarters">
            <a:extLst>
              <a:ext uri="{FF2B5EF4-FFF2-40B4-BE49-F238E27FC236}">
                <a16:creationId xmlns:a16="http://schemas.microsoft.com/office/drawing/2014/main" id="{A32D5EF0-BA14-48AD-9BD9-D0C01F42AD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0" y="1383030"/>
            <a:ext cx="5455921" cy="4091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408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8D726A5-7900-41B4-8D49-49B4A2010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Image result for columbia picture logo">
            <a:extLst>
              <a:ext uri="{FF2B5EF4-FFF2-40B4-BE49-F238E27FC236}">
                <a16:creationId xmlns:a16="http://schemas.microsoft.com/office/drawing/2014/main" id="{54BCE816-277C-4EAA-BBB2-790BDB0FA3C6}"/>
              </a:ext>
            </a:extLst>
          </p:cNvPr>
          <p:cNvPicPr>
            <a:picLocks noChangeAspect="1" noChangeArrowheads="1"/>
          </p:cNvPicPr>
          <p:nvPr/>
        </p:nvPicPr>
        <p:blipFill rotWithShape="1">
          <a:blip r:embed="rId2">
            <a:alphaModFix amt="45000"/>
            <a:extLst>
              <a:ext uri="{28A0092B-C50C-407E-A947-70E740481C1C}">
                <a14:useLocalDpi xmlns:a14="http://schemas.microsoft.com/office/drawing/2010/main" val="0"/>
              </a:ext>
            </a:extLst>
          </a:blip>
          <a:srcRect t="6320" r="2" b="18663"/>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314A742-BE8C-4A7E-9DB5-2C41D7A64296}"/>
              </a:ext>
            </a:extLst>
          </p:cNvPr>
          <p:cNvSpPr>
            <a:spLocks noGrp="1"/>
          </p:cNvSpPr>
          <p:nvPr>
            <p:ph type="ctrTitle"/>
          </p:nvPr>
        </p:nvSpPr>
        <p:spPr>
          <a:xfrm>
            <a:off x="643467" y="643467"/>
            <a:ext cx="7164674" cy="5571066"/>
          </a:xfrm>
        </p:spPr>
        <p:txBody>
          <a:bodyPr>
            <a:normAutofit/>
          </a:bodyPr>
          <a:lstStyle/>
          <a:p>
            <a:r>
              <a:rPr lang="en-GB" sz="6600">
                <a:solidFill>
                  <a:schemeClr val="tx1"/>
                </a:solidFill>
              </a:rPr>
              <a:t>Columbia pictures</a:t>
            </a:r>
          </a:p>
        </p:txBody>
      </p:sp>
      <p:cxnSp>
        <p:nvCxnSpPr>
          <p:cNvPr id="73" name="Straight Connector 72">
            <a:extLst>
              <a:ext uri="{FF2B5EF4-FFF2-40B4-BE49-F238E27FC236}">
                <a16:creationId xmlns:a16="http://schemas.microsoft.com/office/drawing/2014/main" id="{46E49661-E258-450C-8150-A91A6B30D1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828800"/>
            <a:ext cx="0" cy="3200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36788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DE008-2909-4CCD-8515-EDB74E37C595}"/>
              </a:ext>
            </a:extLst>
          </p:cNvPr>
          <p:cNvSpPr>
            <a:spLocks noGrp="1"/>
          </p:cNvSpPr>
          <p:nvPr>
            <p:ph type="title"/>
          </p:nvPr>
        </p:nvSpPr>
        <p:spPr/>
        <p:txBody>
          <a:bodyPr>
            <a:normAutofit/>
          </a:bodyPr>
          <a:lstStyle/>
          <a:p>
            <a:r>
              <a:rPr lang="en-GB" dirty="0"/>
              <a:t>When was Columbia pictures created? Who created it? &amp; Who is the current CEO?</a:t>
            </a:r>
          </a:p>
        </p:txBody>
      </p:sp>
      <p:sp>
        <p:nvSpPr>
          <p:cNvPr id="3" name="Content Placeholder 2">
            <a:extLst>
              <a:ext uri="{FF2B5EF4-FFF2-40B4-BE49-F238E27FC236}">
                <a16:creationId xmlns:a16="http://schemas.microsoft.com/office/drawing/2014/main" id="{BBD9749C-CE1F-467F-BB6D-724BE48CA2D4}"/>
              </a:ext>
            </a:extLst>
          </p:cNvPr>
          <p:cNvSpPr>
            <a:spLocks noGrp="1"/>
          </p:cNvSpPr>
          <p:nvPr>
            <p:ph idx="1"/>
          </p:nvPr>
        </p:nvSpPr>
        <p:spPr/>
        <p:txBody>
          <a:bodyPr>
            <a:normAutofit/>
          </a:bodyPr>
          <a:lstStyle/>
          <a:p>
            <a:pPr algn="ctr">
              <a:buFont typeface="Arial" panose="020B0604020202020204" pitchFamily="34" charset="0"/>
              <a:buChar char="•"/>
            </a:pPr>
            <a:r>
              <a:rPr lang="en-GB" sz="2400" dirty="0"/>
              <a:t>Columbia Picture was created on the 10</a:t>
            </a:r>
            <a:r>
              <a:rPr lang="en-GB" sz="2400" baseline="30000" dirty="0"/>
              <a:t>th</a:t>
            </a:r>
            <a:r>
              <a:rPr lang="en-GB" sz="2400" dirty="0"/>
              <a:t> January 1924 in Los Angeles, California.</a:t>
            </a:r>
          </a:p>
          <a:p>
            <a:pPr algn="ctr">
              <a:buFont typeface="Arial" panose="020B0604020202020204" pitchFamily="34" charset="0"/>
              <a:buChar char="•"/>
            </a:pPr>
            <a:r>
              <a:rPr lang="en-GB" sz="2400" dirty="0"/>
              <a:t>It was founded by Harry Cohn, Jack Cohn &amp; Joe Brandt.</a:t>
            </a:r>
          </a:p>
          <a:p>
            <a:pPr algn="ctr">
              <a:buFont typeface="Arial" panose="020B0604020202020204" pitchFamily="34" charset="0"/>
              <a:buChar char="•"/>
            </a:pPr>
            <a:r>
              <a:rPr lang="en-GB" sz="2400" dirty="0"/>
              <a:t>It is a member of The Sony Pictures Motion Pictures Group, a division of Sony Entertainment’s Sony Pictures subsidiary of the Japanese conglomerate Sony.</a:t>
            </a:r>
          </a:p>
          <a:p>
            <a:pPr algn="ctr">
              <a:buFont typeface="Arial" panose="020B0604020202020204" pitchFamily="34" charset="0"/>
              <a:buChar char="•"/>
            </a:pPr>
            <a:r>
              <a:rPr lang="en-GB" sz="2400" dirty="0"/>
              <a:t>Tony Vinciquerra is the CEO currently of Columbia Pictures</a:t>
            </a:r>
          </a:p>
        </p:txBody>
      </p:sp>
    </p:spTree>
    <p:extLst>
      <p:ext uri="{BB962C8B-B14F-4D97-AF65-F5344CB8AC3E}">
        <p14:creationId xmlns:p14="http://schemas.microsoft.com/office/powerpoint/2010/main" val="2359067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60D2-98B4-404A-A7D6-51610C1AD63D}"/>
              </a:ext>
            </a:extLst>
          </p:cNvPr>
          <p:cNvSpPr>
            <a:spLocks noGrp="1"/>
          </p:cNvSpPr>
          <p:nvPr>
            <p:ph type="title"/>
          </p:nvPr>
        </p:nvSpPr>
        <p:spPr>
          <a:xfrm>
            <a:off x="1024128" y="585216"/>
            <a:ext cx="6066818" cy="1499616"/>
          </a:xfrm>
        </p:spPr>
        <p:txBody>
          <a:bodyPr>
            <a:normAutofit/>
          </a:bodyPr>
          <a:lstStyle/>
          <a:p>
            <a:r>
              <a:rPr lang="en-GB" dirty="0"/>
              <a:t>Who owns Columbia pictures?</a:t>
            </a:r>
          </a:p>
        </p:txBody>
      </p:sp>
      <p:sp>
        <p:nvSpPr>
          <p:cNvPr id="3" name="Content Placeholder 2">
            <a:extLst>
              <a:ext uri="{FF2B5EF4-FFF2-40B4-BE49-F238E27FC236}">
                <a16:creationId xmlns:a16="http://schemas.microsoft.com/office/drawing/2014/main" id="{543EC3BA-9453-4D17-AA52-EF92CE5039C2}"/>
              </a:ext>
            </a:extLst>
          </p:cNvPr>
          <p:cNvSpPr>
            <a:spLocks noGrp="1"/>
          </p:cNvSpPr>
          <p:nvPr>
            <p:ph idx="1"/>
          </p:nvPr>
        </p:nvSpPr>
        <p:spPr>
          <a:xfrm>
            <a:off x="1024128" y="2286000"/>
            <a:ext cx="6066818" cy="4023360"/>
          </a:xfrm>
        </p:spPr>
        <p:txBody>
          <a:bodyPr>
            <a:normAutofit/>
          </a:bodyPr>
          <a:lstStyle/>
          <a:p>
            <a:r>
              <a:rPr lang="en-GB" dirty="0"/>
              <a:t>Columbia Pictures is owned by an American film studio and production company that is a member of the Sony Pictures Motion Picture Group. It is currently an subsidiary of Sony Pictures, it was the second independent distributor of Walt Disney Productions</a:t>
            </a:r>
          </a:p>
        </p:txBody>
      </p:sp>
      <p:pic>
        <p:nvPicPr>
          <p:cNvPr id="10242" name="Picture 2" descr="Image result for sony motion pictures logo">
            <a:extLst>
              <a:ext uri="{FF2B5EF4-FFF2-40B4-BE49-F238E27FC236}">
                <a16:creationId xmlns:a16="http://schemas.microsoft.com/office/drawing/2014/main" id="{602C8EE1-3F54-483A-86C5-AAAE574C93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28" r="15618"/>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32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E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70918D62-BB37-43A6-9D02-3583CE6920A6}"/>
              </a:ext>
            </a:extLst>
          </p:cNvPr>
          <p:cNvSpPr>
            <a:spLocks noGrp="1"/>
          </p:cNvSpPr>
          <p:nvPr>
            <p:ph type="title"/>
          </p:nvPr>
        </p:nvSpPr>
        <p:spPr>
          <a:xfrm>
            <a:off x="524256" y="4767072"/>
            <a:ext cx="6594189" cy="1625210"/>
          </a:xfrm>
        </p:spPr>
        <p:txBody>
          <a:bodyPr>
            <a:normAutofit/>
          </a:bodyPr>
          <a:lstStyle/>
          <a:p>
            <a:pPr algn="r"/>
            <a:r>
              <a:rPr lang="en-GB">
                <a:solidFill>
                  <a:srgbClr val="FFFFFF"/>
                </a:solidFill>
              </a:rPr>
              <a:t>What films have been made by Columbia pictures?</a:t>
            </a:r>
          </a:p>
        </p:txBody>
      </p:sp>
      <p:pic>
        <p:nvPicPr>
          <p:cNvPr id="11266" name="Picture 2" descr="Image result for skyfall">
            <a:extLst>
              <a:ext uri="{FF2B5EF4-FFF2-40B4-BE49-F238E27FC236}">
                <a16:creationId xmlns:a16="http://schemas.microsoft.com/office/drawing/2014/main" id="{49554B04-1BCC-4211-B8E3-5DA1CF4843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63" r="22762" b="3"/>
          <a:stretch/>
        </p:blipFill>
        <p:spPr bwMode="auto">
          <a:xfrm>
            <a:off x="327547" y="321733"/>
            <a:ext cx="3448718" cy="410739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 result for 2012">
            <a:extLst>
              <a:ext uri="{FF2B5EF4-FFF2-40B4-BE49-F238E27FC236}">
                <a16:creationId xmlns:a16="http://schemas.microsoft.com/office/drawing/2014/main" id="{2BDDB6A0-C6B0-47D1-873A-841D20F4D0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083" r="4" b="3442"/>
          <a:stretch/>
        </p:blipFill>
        <p:spPr bwMode="auto">
          <a:xfrm>
            <a:off x="3925067" y="321732"/>
            <a:ext cx="3448718" cy="4106284"/>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Content Placeholder 2">
            <a:extLst>
              <a:ext uri="{FF2B5EF4-FFF2-40B4-BE49-F238E27FC236}">
                <a16:creationId xmlns:a16="http://schemas.microsoft.com/office/drawing/2014/main" id="{105D164B-4733-4B12-AF6A-00C4302D420D}"/>
              </a:ext>
            </a:extLst>
          </p:cNvPr>
          <p:cNvSpPr>
            <a:spLocks noGrp="1"/>
          </p:cNvSpPr>
          <p:nvPr>
            <p:ph idx="1"/>
          </p:nvPr>
        </p:nvSpPr>
        <p:spPr>
          <a:xfrm>
            <a:off x="8029319" y="917725"/>
            <a:ext cx="3424739" cy="4852362"/>
          </a:xfrm>
        </p:spPr>
        <p:txBody>
          <a:bodyPr anchor="ctr">
            <a:normAutofit/>
          </a:bodyPr>
          <a:lstStyle/>
          <a:p>
            <a:pPr>
              <a:buFont typeface="Arial" panose="020B0604020202020204" pitchFamily="34" charset="0"/>
              <a:buChar char="•"/>
            </a:pPr>
            <a:r>
              <a:rPr lang="en-GB">
                <a:solidFill>
                  <a:srgbClr val="FFFFFF"/>
                </a:solidFill>
              </a:rPr>
              <a:t>28 Days</a:t>
            </a:r>
          </a:p>
          <a:p>
            <a:pPr>
              <a:buFont typeface="Arial" panose="020B0604020202020204" pitchFamily="34" charset="0"/>
              <a:buChar char="•"/>
            </a:pPr>
            <a:r>
              <a:rPr lang="en-GB">
                <a:solidFill>
                  <a:srgbClr val="FFFFFF"/>
                </a:solidFill>
              </a:rPr>
              <a:t>American Psycho </a:t>
            </a:r>
          </a:p>
          <a:p>
            <a:pPr>
              <a:buFont typeface="Arial" panose="020B0604020202020204" pitchFamily="34" charset="0"/>
              <a:buChar char="•"/>
            </a:pPr>
            <a:r>
              <a:rPr lang="en-GB">
                <a:solidFill>
                  <a:srgbClr val="FFFFFF"/>
                </a:solidFill>
              </a:rPr>
              <a:t>Skyfall</a:t>
            </a:r>
          </a:p>
          <a:p>
            <a:pPr>
              <a:buFont typeface="Arial" panose="020B0604020202020204" pitchFamily="34" charset="0"/>
              <a:buChar char="•"/>
            </a:pPr>
            <a:r>
              <a:rPr lang="en-GB">
                <a:solidFill>
                  <a:srgbClr val="FFFFFF"/>
                </a:solidFill>
              </a:rPr>
              <a:t>Spider-Man 3</a:t>
            </a:r>
          </a:p>
          <a:p>
            <a:pPr>
              <a:buFont typeface="Arial" panose="020B0604020202020204" pitchFamily="34" charset="0"/>
              <a:buChar char="•"/>
            </a:pPr>
            <a:r>
              <a:rPr lang="en-GB">
                <a:solidFill>
                  <a:srgbClr val="FFFFFF"/>
                </a:solidFill>
              </a:rPr>
              <a:t>2012</a:t>
            </a:r>
          </a:p>
          <a:p>
            <a:pPr>
              <a:buFont typeface="Arial" panose="020B0604020202020204" pitchFamily="34" charset="0"/>
              <a:buChar char="•"/>
            </a:pPr>
            <a:r>
              <a:rPr lang="en-GB">
                <a:solidFill>
                  <a:srgbClr val="FFFFFF"/>
                </a:solidFill>
              </a:rPr>
              <a:t>The Da Vinci Code</a:t>
            </a:r>
          </a:p>
          <a:p>
            <a:pPr>
              <a:buFont typeface="Arial" panose="020B0604020202020204" pitchFamily="34" charset="0"/>
              <a:buChar char="•"/>
            </a:pPr>
            <a:r>
              <a:rPr lang="en-GB">
                <a:solidFill>
                  <a:srgbClr val="FFFFFF"/>
                </a:solidFill>
              </a:rPr>
              <a:t>Shawshank Redemption</a:t>
            </a:r>
          </a:p>
          <a:p>
            <a:pPr>
              <a:buFont typeface="Arial" panose="020B0604020202020204" pitchFamily="34" charset="0"/>
              <a:buChar char="•"/>
            </a:pPr>
            <a:r>
              <a:rPr lang="en-GB">
                <a:solidFill>
                  <a:srgbClr val="FFFFFF"/>
                </a:solidFill>
              </a:rPr>
              <a:t>Ghostbusters</a:t>
            </a:r>
          </a:p>
          <a:p>
            <a:pPr>
              <a:buFont typeface="Arial" panose="020B0604020202020204" pitchFamily="34" charset="0"/>
              <a:buChar char="•"/>
            </a:pPr>
            <a:r>
              <a:rPr lang="en-GB">
                <a:solidFill>
                  <a:srgbClr val="FFFFFF"/>
                </a:solidFill>
              </a:rPr>
              <a:t>Groundhog Day</a:t>
            </a:r>
          </a:p>
        </p:txBody>
      </p:sp>
    </p:spTree>
    <p:extLst>
      <p:ext uri="{BB962C8B-B14F-4D97-AF65-F5344CB8AC3E}">
        <p14:creationId xmlns:p14="http://schemas.microsoft.com/office/powerpoint/2010/main" val="3785970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32DC26D-8B9B-4CC1-B3CC-D3EA0FB16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Image result for shawshank redemption">
            <a:extLst>
              <a:ext uri="{FF2B5EF4-FFF2-40B4-BE49-F238E27FC236}">
                <a16:creationId xmlns:a16="http://schemas.microsoft.com/office/drawing/2014/main" id="{F9E3496B-C56E-4CC6-8678-2496F306B02D}"/>
              </a:ext>
            </a:extLst>
          </p:cNvPr>
          <p:cNvPicPr>
            <a:picLocks noChangeAspect="1" noChangeArrowheads="1"/>
          </p:cNvPicPr>
          <p:nvPr/>
        </p:nvPicPr>
        <p:blipFill rotWithShape="1">
          <a:blip r:embed="rId2">
            <a:duotone>
              <a:schemeClr val="bg2">
                <a:shade val="45000"/>
                <a:satMod val="135000"/>
              </a:schemeClr>
              <a:prstClr val="white"/>
            </a:duotone>
            <a:alphaModFix amt="35000"/>
            <a:extLst>
              <a:ext uri="{28A0092B-C50C-407E-A947-70E740481C1C}">
                <a14:useLocalDpi xmlns:a14="http://schemas.microsoft.com/office/drawing/2010/main" val="0"/>
              </a:ext>
            </a:extLst>
          </a:blip>
          <a:srcRect l="25"/>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3740209-5A5F-4479-B01F-5463F0B1ABF6}"/>
              </a:ext>
            </a:extLst>
          </p:cNvPr>
          <p:cNvSpPr>
            <a:spLocks noGrp="1"/>
          </p:cNvSpPr>
          <p:nvPr>
            <p:ph type="title"/>
          </p:nvPr>
        </p:nvSpPr>
        <p:spPr>
          <a:xfrm>
            <a:off x="643467" y="643467"/>
            <a:ext cx="3684437" cy="5571066"/>
          </a:xfrm>
        </p:spPr>
        <p:txBody>
          <a:bodyPr>
            <a:normAutofit/>
          </a:bodyPr>
          <a:lstStyle/>
          <a:p>
            <a:pPr algn="r"/>
            <a:r>
              <a:rPr lang="en-GB" dirty="0"/>
              <a:t>What genres does Columbia pictures specialise in?</a:t>
            </a:r>
            <a:endParaRPr lang="en-GB"/>
          </a:p>
        </p:txBody>
      </p:sp>
      <p:cxnSp>
        <p:nvCxnSpPr>
          <p:cNvPr id="73" name="Straight Connector 72">
            <a:extLst>
              <a:ext uri="{FF2B5EF4-FFF2-40B4-BE49-F238E27FC236}">
                <a16:creationId xmlns:a16="http://schemas.microsoft.com/office/drawing/2014/main" id="{FBB7ADC3-53A0-44F2-914A-78CADAF334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9645" y="1828800"/>
            <a:ext cx="0" cy="3200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BCB5DA-82B6-464E-813D-C0CF94E4F6AF}"/>
              </a:ext>
            </a:extLst>
          </p:cNvPr>
          <p:cNvSpPr>
            <a:spLocks noGrp="1"/>
          </p:cNvSpPr>
          <p:nvPr>
            <p:ph idx="1"/>
          </p:nvPr>
        </p:nvSpPr>
        <p:spPr>
          <a:xfrm>
            <a:off x="4971371" y="643467"/>
            <a:ext cx="6574112" cy="5571066"/>
          </a:xfrm>
        </p:spPr>
        <p:txBody>
          <a:bodyPr anchor="ctr">
            <a:normAutofit/>
          </a:bodyPr>
          <a:lstStyle/>
          <a:p>
            <a:r>
              <a:rPr lang="en-GB" dirty="0"/>
              <a:t>Columbia Pictures unlike Universal Pictures have less films catered around appealing to a young audience. There are many classic films created by Columbia Pictures such as Ghostbusters (Comedy/Sci-fi) , Groundhog Day (Drama/Comedy) &amp; The Shawshank Redemption (Crime/Drama) &amp; The James Bond franchise (Crime/Espionage). </a:t>
            </a:r>
          </a:p>
        </p:txBody>
      </p:sp>
    </p:spTree>
    <p:extLst>
      <p:ext uri="{BB962C8B-B14F-4D97-AF65-F5344CB8AC3E}">
        <p14:creationId xmlns:p14="http://schemas.microsoft.com/office/powerpoint/2010/main" val="105945697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8A0E-8CDE-4A88-AC37-FD75FFEA1EEA}"/>
              </a:ext>
            </a:extLst>
          </p:cNvPr>
          <p:cNvSpPr>
            <a:spLocks noGrp="1"/>
          </p:cNvSpPr>
          <p:nvPr>
            <p:ph type="title"/>
          </p:nvPr>
        </p:nvSpPr>
        <p:spPr>
          <a:xfrm>
            <a:off x="1024128" y="585216"/>
            <a:ext cx="3133581" cy="1499616"/>
          </a:xfrm>
        </p:spPr>
        <p:txBody>
          <a:bodyPr>
            <a:normAutofit/>
          </a:bodyPr>
          <a:lstStyle/>
          <a:p>
            <a:r>
              <a:rPr lang="en-GB" sz="3700"/>
              <a:t>How many Oscars has Columbia pictures won?</a:t>
            </a:r>
          </a:p>
        </p:txBody>
      </p:sp>
      <p:sp>
        <p:nvSpPr>
          <p:cNvPr id="3" name="Content Placeholder 2">
            <a:extLst>
              <a:ext uri="{FF2B5EF4-FFF2-40B4-BE49-F238E27FC236}">
                <a16:creationId xmlns:a16="http://schemas.microsoft.com/office/drawing/2014/main" id="{6B372A68-116C-44C2-AF15-BC2966DFA15A}"/>
              </a:ext>
            </a:extLst>
          </p:cNvPr>
          <p:cNvSpPr>
            <a:spLocks noGrp="1"/>
          </p:cNvSpPr>
          <p:nvPr>
            <p:ph idx="1"/>
          </p:nvPr>
        </p:nvSpPr>
        <p:spPr>
          <a:xfrm>
            <a:off x="1024128" y="2286000"/>
            <a:ext cx="3133580" cy="3931920"/>
          </a:xfrm>
        </p:spPr>
        <p:txBody>
          <a:bodyPr>
            <a:normAutofit/>
          </a:bodyPr>
          <a:lstStyle/>
          <a:p>
            <a:r>
              <a:rPr lang="en-GB" sz="1600"/>
              <a:t>Sony Pictures has a library of more than 4,000 films (which include 12 Academy Award for Best Picture winners). As of 2004, this unit of Sony distributes about 22 films a year.</a:t>
            </a:r>
          </a:p>
        </p:txBody>
      </p:sp>
      <p:pic>
        <p:nvPicPr>
          <p:cNvPr id="13316" name="Picture 4" descr="Image result for oscars">
            <a:extLst>
              <a:ext uri="{FF2B5EF4-FFF2-40B4-BE49-F238E27FC236}">
                <a16:creationId xmlns:a16="http://schemas.microsoft.com/office/drawing/2014/main" id="{032F45E1-E5A9-4A16-B164-CBA29C29826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42342" y="1122929"/>
            <a:ext cx="6909577" cy="4612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6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Image result for who made jumanji">
            <a:extLst>
              <a:ext uri="{FF2B5EF4-FFF2-40B4-BE49-F238E27FC236}">
                <a16:creationId xmlns:a16="http://schemas.microsoft.com/office/drawing/2014/main" id="{124033A2-BC02-4B22-855B-B9327402C6A5}"/>
              </a:ext>
            </a:extLst>
          </p:cNvPr>
          <p:cNvPicPr>
            <a:picLocks noChangeAspect="1" noChangeArrowheads="1"/>
          </p:cNvPicPr>
          <p:nvPr/>
        </p:nvPicPr>
        <p:blipFill rotWithShape="1">
          <a:blip r:embed="rId2">
            <a:duotone>
              <a:prstClr val="black"/>
              <a:schemeClr val="tx2">
                <a:tint val="45000"/>
                <a:satMod val="400000"/>
              </a:schemeClr>
            </a:duotone>
            <a:alphaModFix amt="25000"/>
            <a:extLst>
              <a:ext uri="{28A0092B-C50C-407E-A947-70E740481C1C}">
                <a14:useLocalDpi xmlns:a14="http://schemas.microsoft.com/office/drawing/2010/main" val="0"/>
              </a:ext>
            </a:extLst>
          </a:blip>
          <a:srcRect l="1935" r="917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81AB48-E0B5-43A4-B601-497C0B89BE75}"/>
              </a:ext>
            </a:extLst>
          </p:cNvPr>
          <p:cNvSpPr>
            <a:spLocks noGrp="1"/>
          </p:cNvSpPr>
          <p:nvPr>
            <p:ph type="title"/>
          </p:nvPr>
        </p:nvSpPr>
        <p:spPr>
          <a:xfrm>
            <a:off x="1024128" y="585216"/>
            <a:ext cx="9720072" cy="1499616"/>
          </a:xfrm>
        </p:spPr>
        <p:txBody>
          <a:bodyPr>
            <a:normAutofit/>
          </a:bodyPr>
          <a:lstStyle/>
          <a:p>
            <a:r>
              <a:rPr lang="en-GB">
                <a:solidFill>
                  <a:schemeClr val="tx1"/>
                </a:solidFill>
              </a:rPr>
              <a:t>What is Columbia pictures’ highest grossing films/franchise? </a:t>
            </a:r>
          </a:p>
        </p:txBody>
      </p:sp>
      <p:cxnSp>
        <p:nvCxnSpPr>
          <p:cNvPr id="14340" name="Straight Connector 70">
            <a:extLst>
              <a:ext uri="{FF2B5EF4-FFF2-40B4-BE49-F238E27FC236}">
                <a16:creationId xmlns:a16="http://schemas.microsoft.com/office/drawing/2014/main" id="{5ECB1430-5CD1-470D-8F0F-7EDE4C7902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B2810B4-B987-484A-853C-0C4A5CFEEA56}"/>
              </a:ext>
            </a:extLst>
          </p:cNvPr>
          <p:cNvSpPr>
            <a:spLocks noGrp="1"/>
          </p:cNvSpPr>
          <p:nvPr>
            <p:ph idx="1"/>
          </p:nvPr>
        </p:nvSpPr>
        <p:spPr>
          <a:xfrm>
            <a:off x="1024128" y="2286000"/>
            <a:ext cx="9720073" cy="4023360"/>
          </a:xfrm>
        </p:spPr>
        <p:txBody>
          <a:bodyPr>
            <a:normAutofit/>
          </a:bodyPr>
          <a:lstStyle/>
          <a:p>
            <a:pPr>
              <a:buFont typeface="Arial" panose="020B0604020202020204" pitchFamily="34" charset="0"/>
              <a:buChar char="•"/>
            </a:pPr>
            <a:r>
              <a:rPr lang="en-GB"/>
              <a:t>Jumanji: Welcome to the jungle (2017) $960 million</a:t>
            </a:r>
          </a:p>
          <a:p>
            <a:pPr>
              <a:buFont typeface="Arial" panose="020B0604020202020204" pitchFamily="34" charset="0"/>
              <a:buChar char="•"/>
            </a:pPr>
            <a:r>
              <a:rPr lang="en-GB"/>
              <a:t>Spider-man franchise- ‘Far from home’ (2019) $880 million</a:t>
            </a:r>
          </a:p>
          <a:p>
            <a:pPr>
              <a:buFont typeface="Arial" panose="020B0604020202020204" pitchFamily="34" charset="0"/>
              <a:buChar char="•"/>
            </a:pPr>
            <a:r>
              <a:rPr lang="en-GB"/>
              <a:t>Skyfall (2012) $1.11 billion</a:t>
            </a:r>
          </a:p>
          <a:p>
            <a:pPr>
              <a:buFont typeface="Arial" panose="020B0604020202020204" pitchFamily="34" charset="0"/>
              <a:buChar char="•"/>
            </a:pPr>
            <a:r>
              <a:rPr lang="en-GB"/>
              <a:t>Men in Black (1997) $589 million</a:t>
            </a:r>
          </a:p>
          <a:p>
            <a:pPr>
              <a:buFont typeface="Arial" panose="020B0604020202020204" pitchFamily="34" charset="0"/>
              <a:buChar char="•"/>
            </a:pPr>
            <a:r>
              <a:rPr lang="en-GB"/>
              <a:t>Da Vinci Code (2006) $758 million</a:t>
            </a:r>
          </a:p>
        </p:txBody>
      </p:sp>
    </p:spTree>
    <p:extLst>
      <p:ext uri="{BB962C8B-B14F-4D97-AF65-F5344CB8AC3E}">
        <p14:creationId xmlns:p14="http://schemas.microsoft.com/office/powerpoint/2010/main" val="351595574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27B5A-6C98-4D7A-9C48-18F6501CD031}"/>
              </a:ext>
            </a:extLst>
          </p:cNvPr>
          <p:cNvSpPr>
            <a:spLocks noGrp="1"/>
          </p:cNvSpPr>
          <p:nvPr>
            <p:ph type="title"/>
          </p:nvPr>
        </p:nvSpPr>
        <p:spPr>
          <a:xfrm>
            <a:off x="1024128" y="585216"/>
            <a:ext cx="6066818" cy="1499616"/>
          </a:xfrm>
        </p:spPr>
        <p:txBody>
          <a:bodyPr>
            <a:normAutofit/>
          </a:bodyPr>
          <a:lstStyle/>
          <a:p>
            <a:r>
              <a:rPr lang="en-GB" sz="4600"/>
              <a:t>Where are Columbia pictures organisations based?</a:t>
            </a:r>
          </a:p>
        </p:txBody>
      </p:sp>
      <p:sp>
        <p:nvSpPr>
          <p:cNvPr id="3" name="Content Placeholder 2">
            <a:extLst>
              <a:ext uri="{FF2B5EF4-FFF2-40B4-BE49-F238E27FC236}">
                <a16:creationId xmlns:a16="http://schemas.microsoft.com/office/drawing/2014/main" id="{0BBDF80D-7F7A-4015-B459-D4F0C5AE9C68}"/>
              </a:ext>
            </a:extLst>
          </p:cNvPr>
          <p:cNvSpPr>
            <a:spLocks noGrp="1"/>
          </p:cNvSpPr>
          <p:nvPr>
            <p:ph idx="1"/>
          </p:nvPr>
        </p:nvSpPr>
        <p:spPr>
          <a:xfrm>
            <a:off x="1024128" y="2286000"/>
            <a:ext cx="6066818" cy="4023360"/>
          </a:xfrm>
        </p:spPr>
        <p:txBody>
          <a:bodyPr>
            <a:normAutofit/>
          </a:bodyPr>
          <a:lstStyle/>
          <a:p>
            <a:r>
              <a:rPr lang="en-GB"/>
              <a:t>Columbia Pictures have headquarters in Culver City, California. </a:t>
            </a:r>
            <a:endParaRPr lang="en-GB" dirty="0"/>
          </a:p>
        </p:txBody>
      </p:sp>
      <p:pic>
        <p:nvPicPr>
          <p:cNvPr id="8194" name="Picture 2" descr="Image result for columbia pictures headquarters">
            <a:extLst>
              <a:ext uri="{FF2B5EF4-FFF2-40B4-BE49-F238E27FC236}">
                <a16:creationId xmlns:a16="http://schemas.microsoft.com/office/drawing/2014/main" id="{78132BFB-4A25-4566-AB0F-65FD469FA0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276" r="33484" b="-1"/>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798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otalTime>9</TotalTime>
  <Words>780</Words>
  <Application>Microsoft Office PowerPoint</Application>
  <PresentationFormat>Widescreen</PresentationFormat>
  <Paragraphs>76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Tw Cen MT</vt:lpstr>
      <vt:lpstr>Tw Cen MT Condensed</vt:lpstr>
      <vt:lpstr>Wingdings 3</vt:lpstr>
      <vt:lpstr>Integral</vt:lpstr>
      <vt:lpstr>Universal Pictures</vt:lpstr>
      <vt:lpstr>When was Universal Pictures created? Who created it? &amp; Who is the current CEO?</vt:lpstr>
      <vt:lpstr>Who owns universal pictures?</vt:lpstr>
      <vt:lpstr>What films have been made by universal pictures?</vt:lpstr>
      <vt:lpstr>What genres does universal pictures specialise in?</vt:lpstr>
      <vt:lpstr>How many Oscars has universal pictures won?</vt:lpstr>
      <vt:lpstr>What are universal pictures’ highest grossing films/franchise? (worldwide)</vt:lpstr>
      <vt:lpstr>Where are universal pictures based?</vt:lpstr>
      <vt:lpstr>Columbia pictures</vt:lpstr>
      <vt:lpstr>When was Columbia pictures created? Who created it? &amp; Who is the current CEO?</vt:lpstr>
      <vt:lpstr>Who owns Columbia pictures?</vt:lpstr>
      <vt:lpstr>What films have been made by Columbia pictures?</vt:lpstr>
      <vt:lpstr>What genres does Columbia pictures specialise in?</vt:lpstr>
      <vt:lpstr>How many Oscars has Columbia pictures won?</vt:lpstr>
      <vt:lpstr>What is Columbia pictures’ highest grossing films/franchise? </vt:lpstr>
      <vt:lpstr>Where are Columbia pictures organisations based?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Eloise Heasman</dc:creator>
  <cp:lastModifiedBy>Eloise Heasman</cp:lastModifiedBy>
  <cp:revision>6</cp:revision>
  <dcterms:created xsi:type="dcterms:W3CDTF">2019-09-26T15:48:31Z</dcterms:created>
  <dcterms:modified xsi:type="dcterms:W3CDTF">2019-09-26T15:58:18Z</dcterms:modified>
</cp:coreProperties>
</file>