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0" r:id="rId6"/>
    <p:sldId id="261" r:id="rId7"/>
    <p:sldId id="262" r:id="rId8"/>
    <p:sldId id="263" r:id="rId9"/>
    <p:sldId id="264"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B7DD4DFB-CD3F-4876-AC46-096851E511CB}" type="datetimeFigureOut">
              <a:rPr lang="en-GB" smtClean="0"/>
              <a:t>08/12/2018</a:t>
            </a:fld>
            <a:endParaRPr lang="en-GB"/>
          </a:p>
        </p:txBody>
      </p:sp>
      <p:sp>
        <p:nvSpPr>
          <p:cNvPr id="5" name="Footer Placeholder 4"/>
          <p:cNvSpPr>
            <a:spLocks noGrp="1"/>
          </p:cNvSpPr>
          <p:nvPr>
            <p:ph type="ftr" sz="quarter" idx="11"/>
          </p:nvPr>
        </p:nvSpPr>
        <p:spPr>
          <a:xfrm>
            <a:off x="1371600" y="4323845"/>
            <a:ext cx="6400800" cy="365125"/>
          </a:xfrm>
        </p:spPr>
        <p:txBody>
          <a:bodyPr/>
          <a:lstStyle/>
          <a:p>
            <a:endParaRPr lang="en-GB"/>
          </a:p>
        </p:txBody>
      </p:sp>
      <p:sp>
        <p:nvSpPr>
          <p:cNvPr id="6" name="Slide Number Placeholder 5"/>
          <p:cNvSpPr>
            <a:spLocks noGrp="1"/>
          </p:cNvSpPr>
          <p:nvPr>
            <p:ph type="sldNum" sz="quarter" idx="12"/>
          </p:nvPr>
        </p:nvSpPr>
        <p:spPr>
          <a:xfrm>
            <a:off x="8077200" y="1430866"/>
            <a:ext cx="2743200" cy="365125"/>
          </a:xfrm>
        </p:spPr>
        <p:txBody>
          <a:bodyPr/>
          <a:lstStyle/>
          <a:p>
            <a:fld id="{6E2036ED-A6E1-455E-817F-5DD8117E6381}" type="slidenum">
              <a:rPr lang="en-GB" smtClean="0"/>
              <a:t>‹#›</a:t>
            </a:fld>
            <a:endParaRPr lang="en-GB"/>
          </a:p>
        </p:txBody>
      </p:sp>
    </p:spTree>
    <p:extLst>
      <p:ext uri="{BB962C8B-B14F-4D97-AF65-F5344CB8AC3E}">
        <p14:creationId xmlns:p14="http://schemas.microsoft.com/office/powerpoint/2010/main" val="31285276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7DD4DFB-CD3F-4876-AC46-096851E511CB}" type="datetimeFigureOut">
              <a:rPr lang="en-GB" smtClean="0"/>
              <a:t>08/12/2018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E2036ED-A6E1-455E-817F-5DD8117E6381}" type="slidenum">
              <a:rPr lang="en-GB" smtClean="0"/>
              <a:t>‹#›</a:t>
            </a:fld>
            <a:endParaRPr lang="en-GB"/>
          </a:p>
        </p:txBody>
      </p:sp>
    </p:spTree>
    <p:extLst>
      <p:ext uri="{BB962C8B-B14F-4D97-AF65-F5344CB8AC3E}">
        <p14:creationId xmlns:p14="http://schemas.microsoft.com/office/powerpoint/2010/main" val="25014102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en-US" smtClean="0"/>
              <a:t>Click to edit Master title style</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B7DD4DFB-CD3F-4876-AC46-096851E511CB}" type="datetimeFigureOut">
              <a:rPr lang="en-GB" smtClean="0"/>
              <a:t>08/12/2018</a:t>
            </a:fld>
            <a:endParaRPr lang="en-GB"/>
          </a:p>
        </p:txBody>
      </p:sp>
      <p:sp>
        <p:nvSpPr>
          <p:cNvPr id="5" name="Footer Placeholder 4"/>
          <p:cNvSpPr>
            <a:spLocks noGrp="1"/>
          </p:cNvSpPr>
          <p:nvPr>
            <p:ph type="ftr" sz="quarter" idx="11"/>
          </p:nvPr>
        </p:nvSpPr>
        <p:spPr>
          <a:xfrm>
            <a:off x="685800" y="381001"/>
            <a:ext cx="6991492" cy="364065"/>
          </a:xfrm>
        </p:spPr>
        <p:txBody>
          <a:bodyPr/>
          <a:lstStyle/>
          <a:p>
            <a:endParaRPr lang="en-GB"/>
          </a:p>
        </p:txBody>
      </p:sp>
      <p:sp>
        <p:nvSpPr>
          <p:cNvPr id="6" name="Slide Number Placeholder 5"/>
          <p:cNvSpPr>
            <a:spLocks noGrp="1"/>
          </p:cNvSpPr>
          <p:nvPr>
            <p:ph type="sldNum" sz="quarter" idx="12"/>
          </p:nvPr>
        </p:nvSpPr>
        <p:spPr>
          <a:xfrm>
            <a:off x="10862452" y="381000"/>
            <a:ext cx="643748" cy="365125"/>
          </a:xfrm>
        </p:spPr>
        <p:txBody>
          <a:bodyPr/>
          <a:lstStyle/>
          <a:p>
            <a:fld id="{6E2036ED-A6E1-455E-817F-5DD8117E6381}" type="slidenum">
              <a:rPr lang="en-GB" smtClean="0"/>
              <a:t>‹#›</a:t>
            </a:fld>
            <a:endParaRPr lang="en-GB"/>
          </a:p>
        </p:txBody>
      </p:sp>
    </p:spTree>
    <p:extLst>
      <p:ext uri="{BB962C8B-B14F-4D97-AF65-F5344CB8AC3E}">
        <p14:creationId xmlns:p14="http://schemas.microsoft.com/office/powerpoint/2010/main" val="6278024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7DD4DFB-CD3F-4876-AC46-096851E511CB}" type="datetimeFigureOut">
              <a:rPr lang="en-GB" smtClean="0"/>
              <a:t>08/12/2018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E2036ED-A6E1-455E-817F-5DD8117E6381}" type="slidenum">
              <a:rPr lang="en-GB" smtClean="0"/>
              <a:t>‹#›</a:t>
            </a:fld>
            <a:endParaRPr lang="en-GB"/>
          </a:p>
        </p:txBody>
      </p:sp>
    </p:spTree>
    <p:extLst>
      <p:ext uri="{BB962C8B-B14F-4D97-AF65-F5344CB8AC3E}">
        <p14:creationId xmlns:p14="http://schemas.microsoft.com/office/powerpoint/2010/main" val="18809219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5800" y="3132666"/>
            <a:ext cx="5311775" cy="308601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3132666"/>
            <a:ext cx="5334000" cy="308601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7DD4DFB-CD3F-4876-AC46-096851E511CB}" type="datetimeFigureOut">
              <a:rPr lang="en-GB" smtClean="0"/>
              <a:t>08/12/2018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6E2036ED-A6E1-455E-817F-5DD8117E6381}" type="slidenum">
              <a:rPr lang="en-GB" smtClean="0"/>
              <a:t>‹#›</a:t>
            </a:fld>
            <a:endParaRPr lang="en-GB"/>
          </a:p>
        </p:txBody>
      </p:sp>
    </p:spTree>
    <p:extLst>
      <p:ext uri="{BB962C8B-B14F-4D97-AF65-F5344CB8AC3E}">
        <p14:creationId xmlns:p14="http://schemas.microsoft.com/office/powerpoint/2010/main" val="34450134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7DD4DFB-CD3F-4876-AC46-096851E511CB}" type="datetimeFigureOut">
              <a:rPr lang="en-GB" smtClean="0"/>
              <a:t>08/12/2018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E2036ED-A6E1-455E-817F-5DD8117E6381}" type="slidenum">
              <a:rPr lang="en-GB" smtClean="0"/>
              <a:t>‹#›</a:t>
            </a:fld>
            <a:endParaRPr lang="en-GB"/>
          </a:p>
        </p:txBody>
      </p:sp>
    </p:spTree>
    <p:extLst>
      <p:ext uri="{BB962C8B-B14F-4D97-AF65-F5344CB8AC3E}">
        <p14:creationId xmlns:p14="http://schemas.microsoft.com/office/powerpoint/2010/main" val="1660908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DD4DFB-CD3F-4876-AC46-096851E511CB}" type="datetimeFigureOut">
              <a:rPr lang="en-GB" smtClean="0"/>
              <a:t>08/12/2018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E2036ED-A6E1-455E-817F-5DD8117E6381}" type="slidenum">
              <a:rPr lang="en-GB" smtClean="0"/>
              <a:t>‹#›</a:t>
            </a:fld>
            <a:endParaRPr lang="en-GB"/>
          </a:p>
        </p:txBody>
      </p:sp>
    </p:spTree>
    <p:extLst>
      <p:ext uri="{BB962C8B-B14F-4D97-AF65-F5344CB8AC3E}">
        <p14:creationId xmlns:p14="http://schemas.microsoft.com/office/powerpoint/2010/main" val="29267640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en-US" smtClean="0"/>
              <a:t>Click to edit Master title style</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7DD4DFB-CD3F-4876-AC46-096851E511CB}" type="datetimeFigureOut">
              <a:rPr lang="en-GB" smtClean="0"/>
              <a:t>08/12/2018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E2036ED-A6E1-455E-817F-5DD8117E6381}" type="slidenum">
              <a:rPr lang="en-GB" smtClean="0"/>
              <a:t>‹#›</a:t>
            </a:fld>
            <a:endParaRPr lang="en-GB"/>
          </a:p>
        </p:txBody>
      </p:sp>
    </p:spTree>
    <p:extLst>
      <p:ext uri="{BB962C8B-B14F-4D97-AF65-F5344CB8AC3E}">
        <p14:creationId xmlns:p14="http://schemas.microsoft.com/office/powerpoint/2010/main" val="22059348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7DD4DFB-CD3F-4876-AC46-096851E511CB}" type="datetimeFigureOut">
              <a:rPr lang="en-GB" smtClean="0"/>
              <a:t>08/12/2018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E2036ED-A6E1-455E-817F-5DD8117E6381}" type="slidenum">
              <a:rPr lang="en-GB" smtClean="0"/>
              <a:t>‹#›</a:t>
            </a:fld>
            <a:endParaRPr lang="en-GB"/>
          </a:p>
        </p:txBody>
      </p:sp>
    </p:spTree>
    <p:extLst>
      <p:ext uri="{BB962C8B-B14F-4D97-AF65-F5344CB8AC3E}">
        <p14:creationId xmlns:p14="http://schemas.microsoft.com/office/powerpoint/2010/main" val="2813803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7DD4DFB-CD3F-4876-AC46-096851E511CB}" type="datetimeFigureOut">
              <a:rPr lang="en-GB" smtClean="0"/>
              <a:t>08/12/2018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E2036ED-A6E1-455E-817F-5DD8117E6381}" type="slidenum">
              <a:rPr lang="en-GB" smtClean="0"/>
              <a:t>‹#›</a:t>
            </a:fld>
            <a:endParaRPr lang="en-GB"/>
          </a:p>
        </p:txBody>
      </p:sp>
    </p:spTree>
    <p:extLst>
      <p:ext uri="{BB962C8B-B14F-4D97-AF65-F5344CB8AC3E}">
        <p14:creationId xmlns:p14="http://schemas.microsoft.com/office/powerpoint/2010/main" val="27644316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B7DD4DFB-CD3F-4876-AC46-096851E511CB}" type="datetimeFigureOut">
              <a:rPr lang="en-GB" smtClean="0"/>
              <a:t>08/12/2018</a:t>
            </a:fld>
            <a:endParaRPr lang="en-GB"/>
          </a:p>
        </p:txBody>
      </p:sp>
      <p:sp>
        <p:nvSpPr>
          <p:cNvPr id="6" name="Footer Placeholder 5"/>
          <p:cNvSpPr>
            <a:spLocks noGrp="1"/>
          </p:cNvSpPr>
          <p:nvPr>
            <p:ph type="ftr" sz="quarter" idx="11"/>
          </p:nvPr>
        </p:nvSpPr>
        <p:spPr>
          <a:xfrm>
            <a:off x="685800" y="379941"/>
            <a:ext cx="6991492" cy="365125"/>
          </a:xfrm>
        </p:spPr>
        <p:txBody>
          <a:bodyPr/>
          <a:lstStyle/>
          <a:p>
            <a:endParaRPr lang="en-GB"/>
          </a:p>
        </p:txBody>
      </p:sp>
      <p:sp>
        <p:nvSpPr>
          <p:cNvPr id="7" name="Slide Number Placeholder 6"/>
          <p:cNvSpPr>
            <a:spLocks noGrp="1"/>
          </p:cNvSpPr>
          <p:nvPr>
            <p:ph type="sldNum" sz="quarter" idx="12"/>
          </p:nvPr>
        </p:nvSpPr>
        <p:spPr>
          <a:xfrm>
            <a:off x="10862452" y="381000"/>
            <a:ext cx="643748" cy="365125"/>
          </a:xfrm>
        </p:spPr>
        <p:txBody>
          <a:bodyPr/>
          <a:lstStyle/>
          <a:p>
            <a:fld id="{6E2036ED-A6E1-455E-817F-5DD8117E6381}" type="slidenum">
              <a:rPr lang="en-GB" smtClean="0"/>
              <a:t>‹#›</a:t>
            </a:fld>
            <a:endParaRPr lang="en-GB"/>
          </a:p>
        </p:txBody>
      </p:sp>
    </p:spTree>
    <p:extLst>
      <p:ext uri="{BB962C8B-B14F-4D97-AF65-F5344CB8AC3E}">
        <p14:creationId xmlns:p14="http://schemas.microsoft.com/office/powerpoint/2010/main" val="31196395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pic>
        <p:nvPicPr>
          <p:cNvPr id="13" name="Picture 12"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B7DD4DFB-CD3F-4876-AC46-096851E511CB}" type="datetimeFigureOut">
              <a:rPr lang="en-GB" smtClean="0"/>
              <a:t>08/12/2018</a:t>
            </a:fld>
            <a:endParaRPr lang="en-GB"/>
          </a:p>
        </p:txBody>
      </p:sp>
      <p:sp>
        <p:nvSpPr>
          <p:cNvPr id="6" name="Footer Placeholder 5"/>
          <p:cNvSpPr>
            <a:spLocks noGrp="1"/>
          </p:cNvSpPr>
          <p:nvPr>
            <p:ph type="ftr" sz="quarter" idx="11"/>
          </p:nvPr>
        </p:nvSpPr>
        <p:spPr>
          <a:xfrm>
            <a:off x="685800" y="379941"/>
            <a:ext cx="6991492" cy="365125"/>
          </a:xfrm>
        </p:spPr>
        <p:txBody>
          <a:bodyPr/>
          <a:lstStyle/>
          <a:p>
            <a:endParaRPr lang="en-GB"/>
          </a:p>
        </p:txBody>
      </p:sp>
      <p:sp>
        <p:nvSpPr>
          <p:cNvPr id="7" name="Slide Number Placeholder 6"/>
          <p:cNvSpPr>
            <a:spLocks noGrp="1"/>
          </p:cNvSpPr>
          <p:nvPr>
            <p:ph type="sldNum" sz="quarter" idx="12"/>
          </p:nvPr>
        </p:nvSpPr>
        <p:spPr>
          <a:xfrm>
            <a:off x="10862452" y="381000"/>
            <a:ext cx="643748" cy="365125"/>
          </a:xfrm>
        </p:spPr>
        <p:txBody>
          <a:bodyPr/>
          <a:lstStyle/>
          <a:p>
            <a:fld id="{6E2036ED-A6E1-455E-817F-5DD8117E6381}" type="slidenum">
              <a:rPr lang="en-GB" smtClean="0"/>
              <a:t>‹#›</a:t>
            </a:fld>
            <a:endParaRPr lang="en-GB"/>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7604799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B7DD4DFB-CD3F-4876-AC46-096851E511CB}" type="datetimeFigureOut">
              <a:rPr lang="en-GB" smtClean="0"/>
              <a:t>08/12/2018</a:t>
            </a:fld>
            <a:endParaRPr lang="en-GB"/>
          </a:p>
        </p:txBody>
      </p:sp>
      <p:sp>
        <p:nvSpPr>
          <p:cNvPr id="6" name="Footer Placeholder 5"/>
          <p:cNvSpPr>
            <a:spLocks noGrp="1"/>
          </p:cNvSpPr>
          <p:nvPr>
            <p:ph type="ftr" sz="quarter" idx="11"/>
          </p:nvPr>
        </p:nvSpPr>
        <p:spPr>
          <a:xfrm>
            <a:off x="685800" y="378883"/>
            <a:ext cx="6991492" cy="365125"/>
          </a:xfrm>
        </p:spPr>
        <p:txBody>
          <a:bodyPr/>
          <a:lstStyle/>
          <a:p>
            <a:endParaRPr lang="en-GB"/>
          </a:p>
        </p:txBody>
      </p:sp>
      <p:sp>
        <p:nvSpPr>
          <p:cNvPr id="7" name="Slide Number Placeholder 6"/>
          <p:cNvSpPr>
            <a:spLocks noGrp="1"/>
          </p:cNvSpPr>
          <p:nvPr>
            <p:ph type="sldNum" sz="quarter" idx="12"/>
          </p:nvPr>
        </p:nvSpPr>
        <p:spPr>
          <a:xfrm>
            <a:off x="10862452" y="381000"/>
            <a:ext cx="643748" cy="365125"/>
          </a:xfrm>
        </p:spPr>
        <p:txBody>
          <a:bodyPr/>
          <a:lstStyle/>
          <a:p>
            <a:fld id="{6E2036ED-A6E1-455E-817F-5DD8117E6381}" type="slidenum">
              <a:rPr lang="en-GB" smtClean="0"/>
              <a:t>‹#›</a:t>
            </a:fld>
            <a:endParaRPr lang="en-GB"/>
          </a:p>
        </p:txBody>
      </p:sp>
    </p:spTree>
    <p:extLst>
      <p:ext uri="{BB962C8B-B14F-4D97-AF65-F5344CB8AC3E}">
        <p14:creationId xmlns:p14="http://schemas.microsoft.com/office/powerpoint/2010/main" val="20378868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B7DD4DFB-CD3F-4876-AC46-096851E511CB}" type="datetimeFigureOut">
              <a:rPr lang="en-GB" smtClean="0"/>
              <a:t>08/12/2018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E2036ED-A6E1-455E-817F-5DD8117E6381}" type="slidenum">
              <a:rPr lang="en-GB" smtClean="0"/>
              <a:t>‹#›</a:t>
            </a:fld>
            <a:endParaRPr lang="en-GB"/>
          </a:p>
        </p:txBody>
      </p:sp>
    </p:spTree>
    <p:extLst>
      <p:ext uri="{BB962C8B-B14F-4D97-AF65-F5344CB8AC3E}">
        <p14:creationId xmlns:p14="http://schemas.microsoft.com/office/powerpoint/2010/main" val="38818497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B7DD4DFB-CD3F-4876-AC46-096851E511CB}" type="datetimeFigureOut">
              <a:rPr lang="en-GB" smtClean="0"/>
              <a:t>08/12/2018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E2036ED-A6E1-455E-817F-5DD8117E6381}" type="slidenum">
              <a:rPr lang="en-GB" smtClean="0"/>
              <a:t>‹#›</a:t>
            </a:fld>
            <a:endParaRPr lang="en-GB"/>
          </a:p>
        </p:txBody>
      </p:sp>
    </p:spTree>
    <p:extLst>
      <p:ext uri="{BB962C8B-B14F-4D97-AF65-F5344CB8AC3E}">
        <p14:creationId xmlns:p14="http://schemas.microsoft.com/office/powerpoint/2010/main" val="96620795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7DD4DFB-CD3F-4876-AC46-096851E511CB}" type="datetimeFigureOut">
              <a:rPr lang="en-GB" smtClean="0"/>
              <a:t>08/12/2018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E2036ED-A6E1-455E-817F-5DD8117E6381}" type="slidenum">
              <a:rPr lang="en-GB" smtClean="0"/>
              <a:t>‹#›</a:t>
            </a:fld>
            <a:endParaRPr lang="en-GB"/>
          </a:p>
        </p:txBody>
      </p:sp>
    </p:spTree>
    <p:extLst>
      <p:ext uri="{BB962C8B-B14F-4D97-AF65-F5344CB8AC3E}">
        <p14:creationId xmlns:p14="http://schemas.microsoft.com/office/powerpoint/2010/main" val="180328300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B7DD4DFB-CD3F-4876-AC46-096851E511CB}" type="datetimeFigureOut">
              <a:rPr lang="en-GB" smtClean="0"/>
              <a:t>08/12/2018</a:t>
            </a:fld>
            <a:endParaRPr lang="en-GB"/>
          </a:p>
        </p:txBody>
      </p:sp>
      <p:sp>
        <p:nvSpPr>
          <p:cNvPr id="5" name="Footer Placeholder 4"/>
          <p:cNvSpPr>
            <a:spLocks noGrp="1"/>
          </p:cNvSpPr>
          <p:nvPr>
            <p:ph type="ftr" sz="quarter" idx="11"/>
          </p:nvPr>
        </p:nvSpPr>
        <p:spPr>
          <a:xfrm>
            <a:off x="685800" y="381000"/>
            <a:ext cx="6991492" cy="365125"/>
          </a:xfrm>
        </p:spPr>
        <p:txBody>
          <a:bodyPr/>
          <a:lstStyle/>
          <a:p>
            <a:endParaRPr lang="en-GB"/>
          </a:p>
        </p:txBody>
      </p:sp>
      <p:sp>
        <p:nvSpPr>
          <p:cNvPr id="6" name="Slide Number Placeholder 5"/>
          <p:cNvSpPr>
            <a:spLocks noGrp="1"/>
          </p:cNvSpPr>
          <p:nvPr>
            <p:ph type="sldNum" sz="quarter" idx="12"/>
          </p:nvPr>
        </p:nvSpPr>
        <p:spPr>
          <a:xfrm>
            <a:off x="10862452" y="381000"/>
            <a:ext cx="643748" cy="365125"/>
          </a:xfrm>
        </p:spPr>
        <p:txBody>
          <a:bodyPr/>
          <a:lstStyle/>
          <a:p>
            <a:fld id="{6E2036ED-A6E1-455E-817F-5DD8117E6381}" type="slidenum">
              <a:rPr lang="en-GB" smtClean="0"/>
              <a:t>‹#›</a:t>
            </a:fld>
            <a:endParaRPr lang="en-GB"/>
          </a:p>
        </p:txBody>
      </p:sp>
    </p:spTree>
    <p:extLst>
      <p:ext uri="{BB962C8B-B14F-4D97-AF65-F5344CB8AC3E}">
        <p14:creationId xmlns:p14="http://schemas.microsoft.com/office/powerpoint/2010/main" val="29252383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C0-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B7DD4DFB-CD3F-4876-AC46-096851E511CB}" type="datetimeFigureOut">
              <a:rPr lang="en-GB" smtClean="0"/>
              <a:t>08/12/2018</a:t>
            </a:fld>
            <a:endParaRPr lang="en-GB"/>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E2036ED-A6E1-455E-817F-5DD8117E6381}" type="slidenum">
              <a:rPr lang="en-GB" smtClean="0"/>
              <a:t>‹#›</a:t>
            </a:fld>
            <a:endParaRPr lang="en-GB"/>
          </a:p>
        </p:txBody>
      </p:sp>
    </p:spTree>
    <p:extLst>
      <p:ext uri="{BB962C8B-B14F-4D97-AF65-F5344CB8AC3E}">
        <p14:creationId xmlns:p14="http://schemas.microsoft.com/office/powerpoint/2010/main" val="3347466299"/>
      </p:ext>
    </p:extLst>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Ls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png"/><Relationship Id="rId3" Type="http://schemas.openxmlformats.org/officeDocument/2006/relationships/image" Target="../media/image4.png"/><Relationship Id="rId7" Type="http://schemas.openxmlformats.org/officeDocument/2006/relationships/image" Target="../media/image8.png"/><Relationship Id="rId12" Type="http://schemas.openxmlformats.org/officeDocument/2006/relationships/image" Target="../media/image13.png"/><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 Id="rId14" Type="http://schemas.openxmlformats.org/officeDocument/2006/relationships/image" Target="../media/image15.png"/></Relationships>
</file>

<file path=ppt/slides/_rels/slide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en-US" sz="1800" dirty="0"/>
              <a:t/>
            </a:r>
            <a:br>
              <a:rPr lang="en-US" sz="1800" dirty="0"/>
            </a:br>
            <a:r>
              <a:rPr lang="en-US" sz="1800" dirty="0"/>
              <a:t/>
            </a:r>
            <a:br>
              <a:rPr lang="en-US" sz="1800" dirty="0"/>
            </a:br>
            <a:r>
              <a:rPr lang="en-US" sz="1800" dirty="0"/>
              <a:t/>
            </a:r>
            <a:br>
              <a:rPr lang="en-US" sz="1800" dirty="0"/>
            </a:br>
            <a:endParaRPr lang="en-GB" sz="1800" dirty="0"/>
          </a:p>
        </p:txBody>
      </p:sp>
      <p:sp>
        <p:nvSpPr>
          <p:cNvPr id="4" name="TextBox 3"/>
          <p:cNvSpPr txBox="1"/>
          <p:nvPr/>
        </p:nvSpPr>
        <p:spPr>
          <a:xfrm>
            <a:off x="1371600" y="2346622"/>
            <a:ext cx="9047408" cy="1015663"/>
          </a:xfrm>
          <a:prstGeom prst="rect">
            <a:avLst/>
          </a:prstGeom>
          <a:noFill/>
        </p:spPr>
        <p:txBody>
          <a:bodyPr wrap="square" rtlCol="0">
            <a:spAutoFit/>
          </a:bodyPr>
          <a:lstStyle/>
          <a:p>
            <a:pPr algn="ctr"/>
            <a:r>
              <a:rPr lang="en-GB" sz="6000" dirty="0" smtClean="0">
                <a:latin typeface="Adobe Gothic Std B" panose="020B0800000000000000" pitchFamily="34" charset="-128"/>
                <a:ea typeface="Adobe Gothic Std B" panose="020B0800000000000000" pitchFamily="34" charset="-128"/>
              </a:rPr>
              <a:t>My Music Magazine</a:t>
            </a:r>
            <a:endParaRPr lang="en-GB" sz="6000" dirty="0">
              <a:latin typeface="Adobe Gothic Std B" panose="020B0800000000000000" pitchFamily="34" charset="-128"/>
              <a:ea typeface="Adobe Gothic Std B" panose="020B0800000000000000" pitchFamily="34" charset="-128"/>
            </a:endParaRPr>
          </a:p>
        </p:txBody>
      </p:sp>
      <p:sp>
        <p:nvSpPr>
          <p:cNvPr id="5" name="TextBox 4"/>
          <p:cNvSpPr txBox="1"/>
          <p:nvPr/>
        </p:nvSpPr>
        <p:spPr>
          <a:xfrm>
            <a:off x="6568225" y="3207611"/>
            <a:ext cx="3515933" cy="369332"/>
          </a:xfrm>
          <a:prstGeom prst="rect">
            <a:avLst/>
          </a:prstGeom>
          <a:noFill/>
        </p:spPr>
        <p:txBody>
          <a:bodyPr wrap="square" rtlCol="0">
            <a:spAutoFit/>
          </a:bodyPr>
          <a:lstStyle/>
          <a:p>
            <a:r>
              <a:rPr lang="en-GB" dirty="0" smtClean="0"/>
              <a:t>Eloise Heasman-Ames</a:t>
            </a:r>
            <a:endParaRPr lang="en-GB" dirty="0"/>
          </a:p>
        </p:txBody>
      </p:sp>
      <p:pic>
        <p:nvPicPr>
          <p:cNvPr id="3074" name="Picture 2" descr="Image result for ariana grande 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811708" y="260366"/>
            <a:ext cx="2352043" cy="2352043"/>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Image result for selena gomez 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5693" y="290501"/>
            <a:ext cx="1878402" cy="2271688"/>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Image result for lady gaga 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35693" y="4033781"/>
            <a:ext cx="2196454" cy="2838712"/>
          </a:xfrm>
          <a:prstGeom prst="rect">
            <a:avLst/>
          </a:prstGeom>
          <a:noFill/>
          <a:extLst>
            <a:ext uri="{909E8E84-426E-40DD-AFC4-6F175D3DCCD1}">
              <a14:hiddenFill xmlns:a14="http://schemas.microsoft.com/office/drawing/2010/main">
                <a:solidFill>
                  <a:srgbClr val="FFFFFF"/>
                </a:solidFill>
              </a14:hiddenFill>
            </a:ext>
          </a:extLst>
        </p:spPr>
      </p:pic>
      <p:pic>
        <p:nvPicPr>
          <p:cNvPr id="3082" name="Picture 10" descr="Image result for ed sheeran 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865353" y="3696792"/>
            <a:ext cx="2372905" cy="3175701"/>
          </a:xfrm>
          <a:prstGeom prst="rect">
            <a:avLst/>
          </a:prstGeom>
          <a:noFill/>
          <a:extLst>
            <a:ext uri="{909E8E84-426E-40DD-AFC4-6F175D3DCCD1}">
              <a14:hiddenFill xmlns:a14="http://schemas.microsoft.com/office/drawing/2010/main">
                <a:solidFill>
                  <a:srgbClr val="FFFFFF"/>
                </a:solidFill>
              </a14:hiddenFill>
            </a:ext>
          </a:extLst>
        </p:spPr>
      </p:pic>
      <p:pic>
        <p:nvPicPr>
          <p:cNvPr id="3084" name="Picture 12" descr="Image result for george ezra 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480162" y="341154"/>
            <a:ext cx="3143288" cy="1768100"/>
          </a:xfrm>
          <a:prstGeom prst="rect">
            <a:avLst/>
          </a:prstGeom>
          <a:noFill/>
          <a:extLst>
            <a:ext uri="{909E8E84-426E-40DD-AFC4-6F175D3DCCD1}">
              <a14:hiddenFill xmlns:a14="http://schemas.microsoft.com/office/drawing/2010/main">
                <a:solidFill>
                  <a:srgbClr val="FFFFFF"/>
                </a:solidFill>
              </a14:hiddenFill>
            </a:ext>
          </a:extLst>
        </p:spPr>
      </p:pic>
      <p:pic>
        <p:nvPicPr>
          <p:cNvPr id="3086" name="Picture 14" descr="Image result for post malone 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300995" y="450005"/>
            <a:ext cx="1939345" cy="1695715"/>
          </a:xfrm>
          <a:prstGeom prst="rect">
            <a:avLst/>
          </a:prstGeom>
          <a:noFill/>
          <a:extLst>
            <a:ext uri="{909E8E84-426E-40DD-AFC4-6F175D3DCCD1}">
              <a14:hiddenFill xmlns:a14="http://schemas.microsoft.com/office/drawing/2010/main">
                <a:solidFill>
                  <a:srgbClr val="FFFFFF"/>
                </a:solidFill>
              </a14:hiddenFill>
            </a:ext>
          </a:extLst>
        </p:spPr>
      </p:pic>
      <p:pic>
        <p:nvPicPr>
          <p:cNvPr id="3088" name="Picture 16" descr="Image result for kendrick lamar 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894833" y="5141405"/>
            <a:ext cx="2468900" cy="1763500"/>
          </a:xfrm>
          <a:prstGeom prst="rect">
            <a:avLst/>
          </a:prstGeom>
          <a:noFill/>
          <a:extLst>
            <a:ext uri="{909E8E84-426E-40DD-AFC4-6F175D3DCCD1}">
              <a14:hiddenFill xmlns:a14="http://schemas.microsoft.com/office/drawing/2010/main">
                <a:solidFill>
                  <a:srgbClr val="FFFFFF"/>
                </a:solidFill>
              </a14:hiddenFill>
            </a:ext>
          </a:extLst>
        </p:spPr>
      </p:pic>
      <p:pic>
        <p:nvPicPr>
          <p:cNvPr id="3092" name="Picture 20" descr="Image result for billie eilish 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536867" y="4039278"/>
            <a:ext cx="1595087" cy="2833215"/>
          </a:xfrm>
          <a:prstGeom prst="rect">
            <a:avLst/>
          </a:prstGeom>
          <a:noFill/>
          <a:extLst>
            <a:ext uri="{909E8E84-426E-40DD-AFC4-6F175D3DCCD1}">
              <a14:hiddenFill xmlns:a14="http://schemas.microsoft.com/office/drawing/2010/main">
                <a:solidFill>
                  <a:srgbClr val="FFFFFF"/>
                </a:solidFill>
              </a14:hiddenFill>
            </a:ext>
          </a:extLst>
        </p:spPr>
      </p:pic>
      <p:pic>
        <p:nvPicPr>
          <p:cNvPr id="3094" name="Picture 22" descr="Image result for jessie reyez pn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3557" y="2514534"/>
            <a:ext cx="2228634" cy="1657596"/>
          </a:xfrm>
          <a:prstGeom prst="rect">
            <a:avLst/>
          </a:prstGeom>
          <a:noFill/>
          <a:extLst>
            <a:ext uri="{909E8E84-426E-40DD-AFC4-6F175D3DCCD1}">
              <a14:hiddenFill xmlns:a14="http://schemas.microsoft.com/office/drawing/2010/main">
                <a:solidFill>
                  <a:srgbClr val="FFFFFF"/>
                </a:solidFill>
              </a14:hiddenFill>
            </a:ext>
          </a:extLst>
        </p:spPr>
      </p:pic>
      <p:pic>
        <p:nvPicPr>
          <p:cNvPr id="3096" name="Picture 24" descr="Image result for joji miller png"/>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8434937" y="4419206"/>
            <a:ext cx="2000372" cy="2453287"/>
          </a:xfrm>
          <a:prstGeom prst="rect">
            <a:avLst/>
          </a:prstGeom>
          <a:noFill/>
          <a:extLst>
            <a:ext uri="{909E8E84-426E-40DD-AFC4-6F175D3DCCD1}">
              <a14:hiddenFill xmlns:a14="http://schemas.microsoft.com/office/drawing/2010/main">
                <a:solidFill>
                  <a:srgbClr val="FFFFFF"/>
                </a:solidFill>
              </a14:hiddenFill>
            </a:ext>
          </a:extLst>
        </p:spPr>
      </p:pic>
      <p:pic>
        <p:nvPicPr>
          <p:cNvPr id="3098" name="Picture 26" descr="Image result for lil uzi vert png"/>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7621658" y="462693"/>
            <a:ext cx="3289594" cy="1713879"/>
          </a:xfrm>
          <a:prstGeom prst="rect">
            <a:avLst/>
          </a:prstGeom>
          <a:noFill/>
          <a:extLst>
            <a:ext uri="{909E8E84-426E-40DD-AFC4-6F175D3DCCD1}">
              <a14:hiddenFill xmlns:a14="http://schemas.microsoft.com/office/drawing/2010/main">
                <a:solidFill>
                  <a:srgbClr val="FFFFFF"/>
                </a:solidFill>
              </a14:hiddenFill>
            </a:ext>
          </a:extLst>
        </p:spPr>
      </p:pic>
      <p:pic>
        <p:nvPicPr>
          <p:cNvPr id="3100" name="Picture 28" descr="Image result for blackbear png singe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10118175" y="2910614"/>
            <a:ext cx="2099184" cy="4305714"/>
          </a:xfrm>
          <a:prstGeom prst="rect">
            <a:avLst/>
          </a:prstGeom>
          <a:noFill/>
          <a:extLst>
            <a:ext uri="{909E8E84-426E-40DD-AFC4-6F175D3DCCD1}">
              <a14:hiddenFill xmlns:a14="http://schemas.microsoft.com/office/drawing/2010/main">
                <a:solidFill>
                  <a:srgbClr val="FFFFFF"/>
                </a:solidFill>
              </a14:hiddenFill>
            </a:ext>
          </a:extLst>
        </p:spPr>
      </p:pic>
      <p:pic>
        <p:nvPicPr>
          <p:cNvPr id="3102" name="Picture 30" descr="Image result for declan mckenna png"/>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3572638" y="-536148"/>
            <a:ext cx="2848438" cy="38373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774528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3032" y="464622"/>
            <a:ext cx="10515600" cy="1325563"/>
          </a:xfrm>
        </p:spPr>
        <p:txBody>
          <a:bodyPr/>
          <a:lstStyle/>
          <a:p>
            <a:r>
              <a:rPr lang="en-GB" dirty="0" smtClean="0"/>
              <a:t>Magazine Publishers</a:t>
            </a:r>
            <a:endParaRPr lang="en-GB" dirty="0"/>
          </a:p>
        </p:txBody>
      </p:sp>
      <p:sp>
        <p:nvSpPr>
          <p:cNvPr id="3" name="Content Placeholder 2"/>
          <p:cNvSpPr>
            <a:spLocks noGrp="1"/>
          </p:cNvSpPr>
          <p:nvPr>
            <p:ph idx="1"/>
          </p:nvPr>
        </p:nvSpPr>
        <p:spPr/>
        <p:txBody>
          <a:bodyPr/>
          <a:lstStyle/>
          <a:p>
            <a:pPr marL="0" indent="0">
              <a:buNone/>
            </a:pPr>
            <a:r>
              <a:rPr lang="en-GB" dirty="0" smtClean="0"/>
              <a:t>I want to create a music magazine for young people, it will include many different elements and genres to appeal to many different people. Bauer </a:t>
            </a:r>
            <a:r>
              <a:rPr lang="en-GB" dirty="0"/>
              <a:t>Media Group is a European media based company. The headquarters are located in Hamburg, Germany. It manages the portfolio of more than 600 magazines, over 400 digital products and 50 radio and TV stations around the world, this portfolio includes print shops. Bauer Media Group would be good publishers for a magazine because they have many different ways of promoting the magazine. As well as many successful magazines such as “Q</a:t>
            </a:r>
            <a:r>
              <a:rPr lang="en-GB" dirty="0" smtClean="0"/>
              <a:t>”.</a:t>
            </a:r>
            <a:endParaRPr lang="en-GB" dirty="0"/>
          </a:p>
        </p:txBody>
      </p:sp>
      <p:pic>
        <p:nvPicPr>
          <p:cNvPr id="1026" name="Picture 2" descr="Logo Bauer Media Group 201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096500" y="392173"/>
            <a:ext cx="2095500" cy="1600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348495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Who is the Target Audience?</a:t>
            </a:r>
            <a:endParaRPr lang="en-GB" dirty="0"/>
          </a:p>
        </p:txBody>
      </p:sp>
      <p:sp>
        <p:nvSpPr>
          <p:cNvPr id="3" name="Content Placeholder 2"/>
          <p:cNvSpPr>
            <a:spLocks noGrp="1"/>
          </p:cNvSpPr>
          <p:nvPr>
            <p:ph idx="1"/>
          </p:nvPr>
        </p:nvSpPr>
        <p:spPr/>
        <p:txBody>
          <a:bodyPr>
            <a:normAutofit/>
          </a:bodyPr>
          <a:lstStyle/>
          <a:p>
            <a:pPr marL="0" indent="0">
              <a:buNone/>
            </a:pPr>
            <a:r>
              <a:rPr lang="en-GB" dirty="0"/>
              <a:t>My target audience for my magazine would be mostly teenagers, especially 15-17 year old girls who enjoy creative subjects and discovering new music. They listen to music regularly and know all the mainstream singers/songwriters, their favourite genre of music is mostly pop although they listen to a range and enjoy both mainstream and smaller musicians. They use Spotify as a streaming service and often watch YouTube as entertainment, mainly content such as Anthony </a:t>
            </a:r>
            <a:r>
              <a:rPr lang="en-GB" dirty="0" err="1"/>
              <a:t>Fantano</a:t>
            </a:r>
            <a:r>
              <a:rPr lang="en-GB" dirty="0"/>
              <a:t> (a music review channel). Their favourite thing to do is to hang out with friends in similar age groups as them and recommend songs and artists to each other. They aspire to work in creative subjects as possibly are involved in music creatively in some way, typically guitar or the ukulele. They know popular songs in the charts and listen to trending artists. However they are also the “I knew them before they were famous” type and also enjoy small indie music but can also vary with instrumentals and genres.</a:t>
            </a:r>
          </a:p>
          <a:p>
            <a:pPr marL="0" indent="0">
              <a:buNone/>
            </a:pPr>
            <a:endParaRPr lang="en-GB" dirty="0"/>
          </a:p>
        </p:txBody>
      </p:sp>
    </p:spTree>
    <p:extLst>
      <p:ext uri="{BB962C8B-B14F-4D97-AF65-F5344CB8AC3E}">
        <p14:creationId xmlns:p14="http://schemas.microsoft.com/office/powerpoint/2010/main" val="198283297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How will my magazine appeal to an audience and what kind of social media presence will it hold? </a:t>
            </a:r>
            <a:endParaRPr lang="en-GB" dirty="0"/>
          </a:p>
        </p:txBody>
      </p:sp>
      <p:sp>
        <p:nvSpPr>
          <p:cNvPr id="3" name="Content Placeholder 2"/>
          <p:cNvSpPr>
            <a:spLocks noGrp="1"/>
          </p:cNvSpPr>
          <p:nvPr>
            <p:ph idx="1"/>
          </p:nvPr>
        </p:nvSpPr>
        <p:spPr/>
        <p:txBody>
          <a:bodyPr>
            <a:normAutofit fontScale="92500" lnSpcReduction="10000"/>
          </a:bodyPr>
          <a:lstStyle/>
          <a:p>
            <a:pPr marL="0" indent="0">
              <a:buNone/>
            </a:pPr>
            <a:r>
              <a:rPr lang="en-GB" dirty="0"/>
              <a:t>I will appeal to my target audience by having a large social media presence on mainly platforms such as Instagram and Twitter. However there will also be elements of news and updates by magazine on snapchat, as well as the occasional snapchat filter to promote a new release of the magazine’s edition. Social media will also be used to promote the magazine by the fans, there will be art contests and other competitions using the hashtag of magazine. The most common prize for these competitions would be limited edition/signed merchandise by artists or concert tickets. The twitter feed of the magazine will share news of music artists and additionally information on the newest editions that the magazine are </a:t>
            </a:r>
            <a:r>
              <a:rPr lang="en-GB" dirty="0" smtClean="0"/>
              <a:t>going to be released. </a:t>
            </a:r>
            <a:r>
              <a:rPr lang="en-GB" dirty="0"/>
              <a:t>For premium members of the magazine with a full subscription, it will also include 3 months free of Spotify premium to appeal to music lovers further. The magazine will include a range of different genres and artists. There will be a website for members to see previews of the upcoming magazine as well as it being available for </a:t>
            </a:r>
            <a:r>
              <a:rPr lang="en-GB" dirty="0" err="1"/>
              <a:t>preorder</a:t>
            </a:r>
            <a:r>
              <a:rPr lang="en-GB" dirty="0"/>
              <a:t>, there will also be links through the website to various different social media.</a:t>
            </a:r>
          </a:p>
          <a:p>
            <a:pPr marL="0" indent="0">
              <a:buNone/>
            </a:pPr>
            <a:endParaRPr lang="en-GB" dirty="0"/>
          </a:p>
        </p:txBody>
      </p:sp>
      <p:sp>
        <p:nvSpPr>
          <p:cNvPr id="4" name="TextBox 3"/>
          <p:cNvSpPr txBox="1"/>
          <p:nvPr/>
        </p:nvSpPr>
        <p:spPr>
          <a:xfrm>
            <a:off x="128789" y="6355844"/>
            <a:ext cx="1751526" cy="369332"/>
          </a:xfrm>
          <a:prstGeom prst="rect">
            <a:avLst/>
          </a:prstGeom>
          <a:noFill/>
        </p:spPr>
        <p:txBody>
          <a:bodyPr wrap="square" rtlCol="0">
            <a:spAutoFit/>
          </a:bodyPr>
          <a:lstStyle/>
          <a:p>
            <a:r>
              <a:rPr lang="en-GB" dirty="0" smtClean="0"/>
              <a:t>Slide One</a:t>
            </a:r>
            <a:endParaRPr lang="en-GB" dirty="0"/>
          </a:p>
        </p:txBody>
      </p:sp>
      <p:pic>
        <p:nvPicPr>
          <p:cNvPr id="4098" name="Picture 2" descr="Image result for twitter logo 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9245" y="-192217"/>
            <a:ext cx="2318197" cy="23181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064863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How will my magazine appeal to an audience and what kind of social media presence will it hold? </a:t>
            </a:r>
            <a:endParaRPr lang="en-GB" dirty="0"/>
          </a:p>
        </p:txBody>
      </p:sp>
      <p:sp>
        <p:nvSpPr>
          <p:cNvPr id="3" name="Content Placeholder 2"/>
          <p:cNvSpPr>
            <a:spLocks noGrp="1"/>
          </p:cNvSpPr>
          <p:nvPr>
            <p:ph idx="1"/>
          </p:nvPr>
        </p:nvSpPr>
        <p:spPr/>
        <p:txBody>
          <a:bodyPr/>
          <a:lstStyle/>
          <a:p>
            <a:pPr marL="0" indent="0">
              <a:buNone/>
            </a:pPr>
            <a:r>
              <a:rPr lang="en-GB" dirty="0"/>
              <a:t>I will include merchandise available from the website in order to promote the magazine and in addition have exclusive merchandise in partnership with the magazine that is only available to the consumers of the product. The magazine will also have an App for members to use to look at these news sources as well as entering different competitions, the app will only be available to premium members with a magazine subscription.</a:t>
            </a:r>
          </a:p>
          <a:p>
            <a:pPr marL="0" indent="0">
              <a:buNone/>
            </a:pPr>
            <a:endParaRPr lang="en-GB" dirty="0"/>
          </a:p>
        </p:txBody>
      </p:sp>
      <p:sp>
        <p:nvSpPr>
          <p:cNvPr id="4" name="TextBox 3"/>
          <p:cNvSpPr txBox="1"/>
          <p:nvPr/>
        </p:nvSpPr>
        <p:spPr>
          <a:xfrm>
            <a:off x="167425" y="6355844"/>
            <a:ext cx="1416676" cy="369332"/>
          </a:xfrm>
          <a:prstGeom prst="rect">
            <a:avLst/>
          </a:prstGeom>
          <a:noFill/>
        </p:spPr>
        <p:txBody>
          <a:bodyPr wrap="square" rtlCol="0">
            <a:spAutoFit/>
          </a:bodyPr>
          <a:lstStyle/>
          <a:p>
            <a:r>
              <a:rPr lang="en-GB" dirty="0" smtClean="0"/>
              <a:t>Slide Two</a:t>
            </a:r>
            <a:endParaRPr lang="en-GB" dirty="0"/>
          </a:p>
        </p:txBody>
      </p:sp>
      <p:pic>
        <p:nvPicPr>
          <p:cNvPr id="5122" name="Picture 2" descr="Image result for snapchat logo 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78793" y="3823336"/>
            <a:ext cx="3442751" cy="3442752"/>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Image result for instagram logo 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75762" y="358763"/>
            <a:ext cx="1339403" cy="13384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0314952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What type of content will it include?</a:t>
            </a:r>
            <a:endParaRPr lang="en-GB" dirty="0"/>
          </a:p>
        </p:txBody>
      </p:sp>
      <p:sp>
        <p:nvSpPr>
          <p:cNvPr id="3" name="Content Placeholder 2"/>
          <p:cNvSpPr>
            <a:spLocks noGrp="1"/>
          </p:cNvSpPr>
          <p:nvPr>
            <p:ph idx="1"/>
          </p:nvPr>
        </p:nvSpPr>
        <p:spPr/>
        <p:txBody>
          <a:bodyPr>
            <a:normAutofit/>
          </a:bodyPr>
          <a:lstStyle/>
          <a:p>
            <a:pPr marL="0" indent="0">
              <a:buNone/>
            </a:pPr>
            <a:r>
              <a:rPr lang="en-GB" dirty="0"/>
              <a:t>The content in the magazine will include a segment for smaller artists to promote their music for people to discover. It will also have competitions for the audience to engage with the magazine in order to win the prize. There will be special and exclusive editions at different times of the year, especially in December with two magazines being released instead of a monthly edition (The Christmas December issue and the End of Year special). The “Year in review” edition will be more expensive than the other issues as it would contain never seen / read before interviews and a quiz of the year to win prizes. The “Year in Review” will also contain a list of popular songs from that year as well as predictions for upcoming artists. Each special edition of the magazine will contain signed posters throughout and a message from the editor at the beginning, every normal edition will also have these posters but they will be unsigned. </a:t>
            </a:r>
          </a:p>
          <a:p>
            <a:pPr marL="0" indent="0">
              <a:buNone/>
            </a:pPr>
            <a:endParaRPr lang="en-GB" dirty="0"/>
          </a:p>
        </p:txBody>
      </p:sp>
    </p:spTree>
    <p:extLst>
      <p:ext uri="{BB962C8B-B14F-4D97-AF65-F5344CB8AC3E}">
        <p14:creationId xmlns:p14="http://schemas.microsoft.com/office/powerpoint/2010/main" val="227223708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How will the magazine be produced?</a:t>
            </a:r>
            <a:endParaRPr lang="en-GB" dirty="0"/>
          </a:p>
        </p:txBody>
      </p:sp>
      <p:sp>
        <p:nvSpPr>
          <p:cNvPr id="3" name="Content Placeholder 2"/>
          <p:cNvSpPr>
            <a:spLocks noGrp="1"/>
          </p:cNvSpPr>
          <p:nvPr>
            <p:ph idx="1"/>
          </p:nvPr>
        </p:nvSpPr>
        <p:spPr/>
        <p:txBody>
          <a:bodyPr/>
          <a:lstStyle/>
          <a:p>
            <a:pPr marL="0" indent="0">
              <a:buNone/>
            </a:pPr>
            <a:r>
              <a:rPr lang="en-GB" dirty="0"/>
              <a:t>The magazine will have both a print and digital format. I have decided to use a print format because it will be available in superstores and create a more personal aspect because of its </a:t>
            </a:r>
            <a:r>
              <a:rPr lang="en-GB" dirty="0" smtClean="0"/>
              <a:t>content. I have made a digital copy available to subscribers to generate more of a digital media platform. </a:t>
            </a:r>
            <a:r>
              <a:rPr lang="en-GB" dirty="0"/>
              <a:t>The print formats will include the posters so the readers have a physical copy. However, readers also have access to a digital format, the website will contain news and the app will have a digital version of the magazine. In the print format, interviews with artists will be in transcript to read but on the app there will be a video version of the interview.</a:t>
            </a:r>
          </a:p>
          <a:p>
            <a:pPr marL="0" indent="0">
              <a:buNone/>
            </a:pPr>
            <a:endParaRPr lang="en-GB" dirty="0"/>
          </a:p>
        </p:txBody>
      </p:sp>
    </p:spTree>
    <p:extLst>
      <p:ext uri="{BB962C8B-B14F-4D97-AF65-F5344CB8AC3E}">
        <p14:creationId xmlns:p14="http://schemas.microsoft.com/office/powerpoint/2010/main" val="366676101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What sort of advertising will the magazine feature?</a:t>
            </a:r>
            <a:endParaRPr lang="en-GB" dirty="0"/>
          </a:p>
        </p:txBody>
      </p:sp>
      <p:sp>
        <p:nvSpPr>
          <p:cNvPr id="3" name="Content Placeholder 2"/>
          <p:cNvSpPr>
            <a:spLocks noGrp="1"/>
          </p:cNvSpPr>
          <p:nvPr>
            <p:ph idx="1"/>
          </p:nvPr>
        </p:nvSpPr>
        <p:spPr>
          <a:xfrm>
            <a:off x="685800" y="2194560"/>
            <a:ext cx="7582437" cy="4024125"/>
          </a:xfrm>
        </p:spPr>
        <p:txBody>
          <a:bodyPr>
            <a:normAutofit lnSpcReduction="10000"/>
          </a:bodyPr>
          <a:lstStyle/>
          <a:p>
            <a:pPr marL="0" indent="0">
              <a:buNone/>
            </a:pPr>
            <a:r>
              <a:rPr lang="en-GB" sz="2000" dirty="0"/>
              <a:t>The magazine will feature a platform for smaller artists to advertise their music. It also will be used for advertisements related to music such as Spotify and other music streaming services to promote their apps and products. Media equipment which may link to the audience such as cameras as they may be into photography or other creative subjects could possibly be promoted and advertised in this magazine. Companies who sell instruments such as guitars could also be involved. In </a:t>
            </a:r>
            <a:r>
              <a:rPr lang="en-GB" sz="2000" dirty="0" smtClean="0"/>
              <a:t>the print </a:t>
            </a:r>
            <a:r>
              <a:rPr lang="en-GB" sz="2000" dirty="0"/>
              <a:t>magazine, it will include phone numbers and websites whereas on the digital platform it will also include social media links to contact and follow different music related companies. On some pages there will be larger forms of advertising with artists selling their albums, this could possibly be incorporated into a poster for fans such as the </a:t>
            </a:r>
            <a:r>
              <a:rPr lang="en-GB" sz="2000" dirty="0" smtClean="0"/>
              <a:t>one shown.</a:t>
            </a:r>
            <a:endParaRPr lang="en-GB" sz="2000" dirty="0"/>
          </a:p>
          <a:p>
            <a:pPr marL="0" indent="0">
              <a:buNone/>
            </a:pPr>
            <a:endParaRPr lang="en-GB" dirty="0"/>
          </a:p>
        </p:txBody>
      </p:sp>
      <p:pic>
        <p:nvPicPr>
          <p:cNvPr id="5" name="Picture 4" descr="Image result for advertising music magazine"/>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587637" y="2194560"/>
            <a:ext cx="3196531" cy="4044464"/>
          </a:xfrm>
          <a:prstGeom prst="rect">
            <a:avLst/>
          </a:prstGeom>
          <a:noFill/>
          <a:ln>
            <a:noFill/>
          </a:ln>
        </p:spPr>
      </p:pic>
    </p:spTree>
    <p:extLst>
      <p:ext uri="{BB962C8B-B14F-4D97-AF65-F5344CB8AC3E}">
        <p14:creationId xmlns:p14="http://schemas.microsoft.com/office/powerpoint/2010/main" val="249984796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What will make my magazine unique?</a:t>
            </a:r>
            <a:endParaRPr lang="en-GB" dirty="0"/>
          </a:p>
        </p:txBody>
      </p:sp>
      <p:sp>
        <p:nvSpPr>
          <p:cNvPr id="3" name="Content Placeholder 2"/>
          <p:cNvSpPr>
            <a:spLocks noGrp="1"/>
          </p:cNvSpPr>
          <p:nvPr>
            <p:ph idx="1"/>
          </p:nvPr>
        </p:nvSpPr>
        <p:spPr/>
        <p:txBody>
          <a:bodyPr>
            <a:normAutofit lnSpcReduction="10000"/>
          </a:bodyPr>
          <a:lstStyle/>
          <a:p>
            <a:pPr marL="0" indent="0">
              <a:buNone/>
            </a:pPr>
            <a:r>
              <a:rPr lang="en-GB" dirty="0"/>
              <a:t>My magazine will be unique to its genre because it will appeal to both music and media lovers. It will contain a section of the magazine dedicated to analysing music videos (such as Ariana Grande’s “Thank </a:t>
            </a:r>
            <a:r>
              <a:rPr lang="en-GB" dirty="0" err="1"/>
              <a:t>u,next</a:t>
            </a:r>
            <a:r>
              <a:rPr lang="en-GB" dirty="0" smtClean="0"/>
              <a:t>”) </a:t>
            </a:r>
            <a:r>
              <a:rPr lang="en-GB" dirty="0"/>
              <a:t>for fans of the artist to further understand its contexts and intertextual references. The app will engage with its audiences with chances to talk to artists as well as quizzes to find out the type of genre the audience likes (so the magazine can focus on this in the next issue), this then produces song recommendations to the reader based on their music taste. There will also be more </a:t>
            </a:r>
            <a:r>
              <a:rPr lang="en-GB" dirty="0" smtClean="0"/>
              <a:t>obscure interviews </a:t>
            </a:r>
            <a:r>
              <a:rPr lang="en-GB" dirty="0"/>
              <a:t>with artists where they give their fans tours of their houses and behind the scenes of music videos. The magazine will incorporate teasers and previews of upcoming music videos for the reader. There will also be a specialised forum for various artists managed by the magazine which produces news and theories on albums which the fans of the music can include </a:t>
            </a:r>
            <a:r>
              <a:rPr lang="en-GB" dirty="0" smtClean="0"/>
              <a:t>and involve themselves </a:t>
            </a:r>
            <a:r>
              <a:rPr lang="en-GB" dirty="0"/>
              <a:t>in.</a:t>
            </a:r>
          </a:p>
          <a:p>
            <a:pPr marL="0" indent="0">
              <a:buNone/>
            </a:pPr>
            <a:endParaRPr lang="en-GB" dirty="0"/>
          </a:p>
        </p:txBody>
      </p:sp>
      <p:pic>
        <p:nvPicPr>
          <p:cNvPr id="6146" name="Picture 2" descr="Image result for thank u nex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0121" y="210670"/>
            <a:ext cx="3107726" cy="17469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17254999"/>
      </p:ext>
    </p:extLst>
  </p:cSld>
  <p:clrMapOvr>
    <a:masterClrMapping/>
  </p:clrMapOvr>
  <p:timing>
    <p:tnLst>
      <p:par>
        <p:cTn id="1" dur="indefinite" restart="never" nodeType="tmRoot"/>
      </p:par>
    </p:tnLst>
  </p:timing>
</p:sld>
</file>

<file path=ppt/theme/theme1.xml><?xml version="1.0" encoding="utf-8"?>
<a:theme xmlns:a="http://schemas.openxmlformats.org/drawingml/2006/main" name="Vapor Trail">
  <a:themeElements>
    <a:clrScheme name="Vapor Trail">
      <a:dk1>
        <a:sysClr val="windowText" lastClr="000000"/>
      </a:dk1>
      <a:lt1>
        <a:sysClr val="window" lastClr="FFFFFF"/>
      </a:lt1>
      <a:dk2>
        <a:srgbClr val="454545"/>
      </a:dk2>
      <a:lt2>
        <a:srgbClr val="DADADA"/>
      </a:lt2>
      <a:accent1>
        <a:srgbClr val="DF2E28"/>
      </a:accent1>
      <a:accent2>
        <a:srgbClr val="FE801A"/>
      </a:accent2>
      <a:accent3>
        <a:srgbClr val="E9BF35"/>
      </a:accent3>
      <a:accent4>
        <a:srgbClr val="81BB42"/>
      </a:accent4>
      <a:accent5>
        <a:srgbClr val="32C7A9"/>
      </a:accent5>
      <a:accent6>
        <a:srgbClr val="4A9BDC"/>
      </a:accent6>
      <a:hlink>
        <a:srgbClr val="F0532B"/>
      </a:hlink>
      <a:folHlink>
        <a:srgbClr val="F38B53"/>
      </a:folHlink>
    </a:clrScheme>
    <a:fontScheme name="Vapor Trail">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apor Trail">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8F31A783-2159-4870-BC29-2BA7D038EA44}"/>
    </a:ext>
  </a:extLst>
</a:theme>
</file>

<file path=docProps/app.xml><?xml version="1.0" encoding="utf-8"?>
<Properties xmlns="http://schemas.openxmlformats.org/officeDocument/2006/extended-properties" xmlns:vt="http://schemas.openxmlformats.org/officeDocument/2006/docPropsVTypes">
  <Template>TM04033937[[fn=Vapor Trail]]</Template>
  <TotalTime>120</TotalTime>
  <Words>1283</Words>
  <Application>Microsoft Office PowerPoint</Application>
  <PresentationFormat>Widescreen</PresentationFormat>
  <Paragraphs>21</Paragraphs>
  <Slides>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Adobe Gothic Std B</vt:lpstr>
      <vt:lpstr>Arial</vt:lpstr>
      <vt:lpstr>Century Gothic</vt:lpstr>
      <vt:lpstr>Vapor Trail</vt:lpstr>
      <vt:lpstr>   </vt:lpstr>
      <vt:lpstr>Magazine Publishers</vt:lpstr>
      <vt:lpstr>Who is the Target Audience?</vt:lpstr>
      <vt:lpstr>How will my magazine appeal to an audience and what kind of social media presence will it hold? </vt:lpstr>
      <vt:lpstr>How will my magazine appeal to an audience and what kind of social media presence will it hold? </vt:lpstr>
      <vt:lpstr>What type of content will it include?</vt:lpstr>
      <vt:lpstr>How will the magazine be produced?</vt:lpstr>
      <vt:lpstr>What sort of advertising will the magazine feature?</vt:lpstr>
      <vt:lpstr>What will make my magazine unique?</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Which publishing company will produce the magazine and why? (50 words) Who is your specific target audience? (Define by demographic and/or psychographic factors and/or interests). (150 words) How will you appeal to them? (150 words) What type of content will you include? Justify your choices. (150 words) How will your magazine be produced – print and/or digital format? Why? (150 words) What online and social media presence will your magazine have? (150 words) What sort of advertising will your magazine feature? (150 words) What will make your magazine unique? (150 words)</dc:title>
  <dc:creator>Eloise Heasman</dc:creator>
  <cp:lastModifiedBy>Eloise Heasman</cp:lastModifiedBy>
  <cp:revision>26</cp:revision>
  <dcterms:created xsi:type="dcterms:W3CDTF">2018-12-08T11:20:50Z</dcterms:created>
  <dcterms:modified xsi:type="dcterms:W3CDTF">2018-12-08T13:21:12Z</dcterms:modified>
</cp:coreProperties>
</file>