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59" r:id="rId2"/>
    <p:sldId id="262" r:id="rId3"/>
    <p:sldId id="261" r:id="rId4"/>
    <p:sldId id="264" r:id="rId5"/>
    <p:sldId id="265" r:id="rId6"/>
    <p:sldId id="267" r:id="rId7"/>
    <p:sldId id="268" r:id="rId8"/>
    <p:sldId id="269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56"/>
    <p:restoredTop sz="65539"/>
  </p:normalViewPr>
  <p:slideViewPr>
    <p:cSldViewPr snapToGrid="0" snapToObjects="1">
      <p:cViewPr varScale="1">
        <p:scale>
          <a:sx n="49" d="100"/>
          <a:sy n="49" d="100"/>
        </p:scale>
        <p:origin x="10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34BBD-1AE9-914A-9EC3-C776E275F641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5DC528-4309-0547-9A45-2853E3A56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416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DC528-4309-0547-9A45-2853E3A566D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786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DC528-4309-0547-9A45-2853E3A566D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501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DC528-4309-0547-9A45-2853E3A566D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900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DC528-4309-0547-9A45-2853E3A566D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2604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DC528-4309-0547-9A45-2853E3A566D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244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0"/>
            <a:ext cx="12191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FCC14-94D5-4C06-81C6-27C09E76EAD0}" type="datetimeFigureOut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05/10/2018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9FD82-6534-4E80-B65F-8ED6A266C66E}" type="slidenum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195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FCC14-94D5-4C06-81C6-27C09E76EAD0}" type="datetimeFigureOut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05/10/2018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9FD82-6534-4E80-B65F-8ED6A266C66E}" type="slidenum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74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2192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FCC14-94D5-4C06-81C6-27C09E76EAD0}" type="datetimeFigureOut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05/10/2018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9FD82-6534-4E80-B65F-8ED6A266C66E}" type="slidenum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240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73936"/>
            <a:ext cx="53848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FCC14-94D5-4C06-81C6-27C09E76EAD0}" type="datetimeFigureOut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05/10/2018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9FD82-6534-4E80-B65F-8ED6A266C66E}" type="slidenum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286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98988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49512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698988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49512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FCC14-94D5-4C06-81C6-27C09E76EAD0}" type="datetimeFigureOut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05/10/2018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9FD82-6534-4E80-B65F-8ED6A266C66E}" type="slidenum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59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FCC14-94D5-4C06-81C6-27C09E76EAD0}" type="datetimeFigureOut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05/10/2018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9FD82-6534-4E80-B65F-8ED6A266C66E}" type="slidenum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387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FCC14-94D5-4C06-81C6-27C09E76EAD0}" type="datetimeFigureOut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05/10/2018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9FD82-6534-4E80-B65F-8ED6A266C66E}" type="slidenum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677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5837" y="1743134"/>
            <a:ext cx="7894188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784" y="1730018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FCC14-94D5-4C06-81C6-27C09E76EAD0}" type="datetimeFigureOut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05/10/2018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9FD82-6534-4E80-B65F-8ED6A266C66E}" type="slidenum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2" name="Rectangle 11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15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71741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" y="1170432"/>
            <a:ext cx="3364992" cy="201168"/>
          </a:xfrm>
        </p:spPr>
        <p:txBody>
          <a:bodyPr/>
          <a:lstStyle/>
          <a:p>
            <a:fld id="{0DCFCC14-94D5-4C06-81C6-27C09E76EAD0}" type="datetimeFigureOut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05/10/2018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47744" y="1170432"/>
            <a:ext cx="6925056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19104" y="1170432"/>
            <a:ext cx="978485" cy="201168"/>
          </a:xfrm>
        </p:spPr>
        <p:txBody>
          <a:bodyPr/>
          <a:lstStyle/>
          <a:p>
            <a:fld id="{BDC9FD82-6534-4E80-B65F-8ED6A266C66E}" type="slidenum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121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FCC14-94D5-4C06-81C6-27C09E76EAD0}" type="datetimeFigureOut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05/10/2018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9FD82-6534-4E80-B65F-8ED6A266C66E}" type="slidenum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53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879856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 bwMode="ltGray">
          <a:xfrm>
            <a:off x="8863584" y="0"/>
            <a:ext cx="33528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274641"/>
            <a:ext cx="2540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FCC14-94D5-4C06-81C6-27C09E76EAD0}" type="datetimeFigureOut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05/10/2018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0796" y="6377460"/>
            <a:ext cx="5115205" cy="365125"/>
          </a:xfrm>
        </p:spPr>
        <p:txBody>
          <a:bodyPr/>
          <a:lstStyle/>
          <a:p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9FD82-6534-4E80-B65F-8ED6A266C66E}" type="slidenum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945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 bwMode="ltGray">
          <a:xfrm>
            <a:off x="1" y="1"/>
            <a:ext cx="12191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75192"/>
            <a:ext cx="109728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76999"/>
            <a:ext cx="28448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DCFCC14-94D5-4C06-81C6-27C09E76EAD0}" type="datetimeFigureOut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05/10/2018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0796" y="6476999"/>
            <a:ext cx="734362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9195" y="6476999"/>
            <a:ext cx="978485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DC9FD82-6534-4E80-B65F-8ED6A266C66E}" type="slidenum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9270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Comedy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49C0344-6E69-A74D-9921-62A9652FB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336800"/>
            <a:ext cx="7620000" cy="33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07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the Comedy films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Charlie Chaplin is well known for using comedy with his political views, which at the time was seen as radical and later paid the price for this.   </a:t>
            </a:r>
          </a:p>
          <a:p>
            <a:r>
              <a:rPr lang="en-US" sz="2800" dirty="0" smtClean="0"/>
              <a:t>However, in the 60’s comedy took a new form, comedy became a commonplace for films to include sensitive social and cultural issues and was used to make particular statements about them. </a:t>
            </a:r>
          </a:p>
          <a:p>
            <a:r>
              <a:rPr lang="en-US" sz="2800" dirty="0" smtClean="0"/>
              <a:t>This social and cultural </a:t>
            </a:r>
            <a:r>
              <a:rPr lang="en-US" sz="2800" dirty="0" err="1" smtClean="0"/>
              <a:t>subversiveness</a:t>
            </a:r>
            <a:r>
              <a:rPr lang="en-US" sz="2800" dirty="0" smtClean="0"/>
              <a:t> was carried into the 70’s, with films such as Catch-22 that communicated an anti-war message. </a:t>
            </a:r>
          </a:p>
          <a:p>
            <a:r>
              <a:rPr lang="en-US" sz="2800" dirty="0" smtClean="0"/>
              <a:t>Eventually films extended beyond social and cultural aspects, and become into a form of parody. </a:t>
            </a:r>
          </a:p>
          <a:p>
            <a:pPr marL="118872" indent="0">
              <a:buNone/>
            </a:pPr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7148" y="4915522"/>
            <a:ext cx="1550504" cy="239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46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Sub-Genres of the Comedy film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8872" indent="0">
              <a:buNone/>
            </a:pPr>
            <a:r>
              <a:rPr lang="en-US" dirty="0" smtClean="0"/>
              <a:t>Sub-genres of comedies include:</a:t>
            </a:r>
          </a:p>
          <a:p>
            <a:r>
              <a:rPr lang="en-US" dirty="0" smtClean="0"/>
              <a:t>Parodies</a:t>
            </a:r>
          </a:p>
          <a:p>
            <a:r>
              <a:rPr lang="en-US" dirty="0" smtClean="0"/>
              <a:t>Cringe comedy </a:t>
            </a:r>
          </a:p>
          <a:p>
            <a:r>
              <a:rPr lang="en-US" dirty="0" smtClean="0"/>
              <a:t>Farce  </a:t>
            </a:r>
          </a:p>
          <a:p>
            <a:r>
              <a:rPr lang="en-US" dirty="0" smtClean="0"/>
              <a:t>Screwball comedy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6430" y="2140084"/>
            <a:ext cx="5105559" cy="31341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95" y="4264971"/>
            <a:ext cx="6006830" cy="250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612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Iconography of the Comedy film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Setting- Can be almost anywhere, most typical settings are suburban areas like </a:t>
            </a:r>
            <a:r>
              <a:rPr lang="en-US" dirty="0" err="1" smtClean="0"/>
              <a:t>highschools</a:t>
            </a:r>
            <a:r>
              <a:rPr lang="en-US" dirty="0" smtClean="0"/>
              <a:t>. They are often in sunny towns/ </a:t>
            </a:r>
            <a:r>
              <a:rPr lang="en-US" dirty="0" err="1" smtClean="0"/>
              <a:t>neighbourhoods</a:t>
            </a:r>
            <a:endParaRPr lang="en-US" dirty="0" smtClean="0"/>
          </a:p>
          <a:p>
            <a:r>
              <a:rPr lang="en-US" dirty="0" smtClean="0"/>
              <a:t>Technical Codes- There are often many establishing shots to show changed locations/ scenes. </a:t>
            </a:r>
          </a:p>
          <a:p>
            <a:r>
              <a:rPr lang="en-US" dirty="0" smtClean="0"/>
              <a:t>Visual style- Light/ modern lighting, mostly natural lighting with high key highlighting main characters.</a:t>
            </a:r>
          </a:p>
          <a:p>
            <a:pPr marL="118872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098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Actors/Directors associated with Comedy films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83" y="1608657"/>
            <a:ext cx="3359285" cy="175802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1237" y="1663794"/>
            <a:ext cx="2675964" cy="32915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1233" y="1663794"/>
            <a:ext cx="2095500" cy="26574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74" y="4066002"/>
            <a:ext cx="1468525" cy="220817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55125" y="6359802"/>
            <a:ext cx="1882588" cy="376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Seth Rogen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1749237" y="3556088"/>
            <a:ext cx="1987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Will Ferrell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369983" y="4450976"/>
            <a:ext cx="1971115" cy="376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Robin Williams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9883590" y="5117080"/>
            <a:ext cx="2003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Jim Carrey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2937" y="3309552"/>
            <a:ext cx="1981201" cy="25233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211650" y="6089515"/>
            <a:ext cx="1860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Melissa McCarthy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9347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C22C8E4-FF78-A04D-B716-208E2B6CD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Box Office – Top </a:t>
            </a:r>
            <a:r>
              <a:rPr lang="en-US" dirty="0" smtClean="0"/>
              <a:t>films </a:t>
            </a:r>
            <a:r>
              <a:rPr lang="en-US" dirty="0"/>
              <a:t>of the Genre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E2FAFF6-EF2F-324C-A2A3-C3913A811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18872" indent="0">
              <a:buNone/>
            </a:pPr>
            <a:r>
              <a:rPr lang="en-US" dirty="0" smtClean="0"/>
              <a:t>Highest rated Comedy films are</a:t>
            </a:r>
            <a:r>
              <a:rPr lang="en-US" dirty="0" smtClean="0"/>
              <a:t>:</a:t>
            </a:r>
          </a:p>
          <a:p>
            <a:r>
              <a:rPr lang="en-US" dirty="0" smtClean="0"/>
              <a:t>Incredibles 2 (2018) $1.209 billion</a:t>
            </a:r>
          </a:p>
          <a:p>
            <a:r>
              <a:rPr lang="en-US" dirty="0" smtClean="0"/>
              <a:t>Toy Story 3 (2010) $1.067 billion</a:t>
            </a:r>
          </a:p>
          <a:p>
            <a:r>
              <a:rPr lang="en-US" dirty="0" smtClean="0"/>
              <a:t>Finding Dory (2016) $1.029 billion </a:t>
            </a:r>
          </a:p>
          <a:p>
            <a:r>
              <a:rPr lang="en-US" dirty="0" smtClean="0"/>
              <a:t>Jumanji (2017) $962.1 million </a:t>
            </a:r>
            <a:endParaRPr lang="en-US" dirty="0" smtClean="0"/>
          </a:p>
          <a:p>
            <a:r>
              <a:rPr lang="en-US" dirty="0" smtClean="0"/>
              <a:t>Finding Nemo (2003) $940.3 million</a:t>
            </a:r>
          </a:p>
          <a:p>
            <a:r>
              <a:rPr lang="en-US" dirty="0" smtClean="0"/>
              <a:t>Shrek: Forever After (2010) $752.6 million</a:t>
            </a:r>
            <a:endParaRPr lang="en-US" dirty="0"/>
          </a:p>
          <a:p>
            <a:r>
              <a:rPr lang="en-US" dirty="0" smtClean="0"/>
              <a:t>Ghostbusters (1984) $610.6 million</a:t>
            </a:r>
          </a:p>
          <a:p>
            <a:r>
              <a:rPr lang="en-US" dirty="0" smtClean="0"/>
              <a:t>Home Alone (1990) $581.1 million </a:t>
            </a:r>
          </a:p>
          <a:p>
            <a:r>
              <a:rPr lang="en-US" dirty="0" smtClean="0"/>
              <a:t>Beverly Hills Cop (1984) $576.1 million</a:t>
            </a:r>
          </a:p>
          <a:p>
            <a:r>
              <a:rPr lang="en-US" dirty="0" smtClean="0"/>
              <a:t>Blazing Saddles (1974) $542.5 million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4585" y="1775192"/>
            <a:ext cx="4164250" cy="2776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339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7C1323D-B96E-F94D-A0EC-C944036B4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Budgets – Top </a:t>
            </a:r>
            <a:r>
              <a:rPr lang="en-US" dirty="0" smtClean="0"/>
              <a:t>films </a:t>
            </a:r>
            <a:r>
              <a:rPr lang="en-US" dirty="0"/>
              <a:t>of the Genre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4D57160-7288-984E-A69A-BB954E3AC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Mrs</a:t>
            </a:r>
            <a:r>
              <a:rPr lang="en-US" b="1" dirty="0" smtClean="0"/>
              <a:t> Doubtfire</a:t>
            </a:r>
            <a:r>
              <a:rPr lang="en-US" dirty="0" smtClean="0"/>
              <a:t>(1993) cost $25 million </a:t>
            </a:r>
            <a:endParaRPr lang="en-US" dirty="0"/>
          </a:p>
          <a:p>
            <a:r>
              <a:rPr lang="en-US" b="1" dirty="0" smtClean="0"/>
              <a:t>Smokey </a:t>
            </a:r>
            <a:r>
              <a:rPr lang="en-US" b="1" dirty="0" smtClean="0"/>
              <a:t>and the Bandit</a:t>
            </a:r>
            <a:r>
              <a:rPr lang="en-US" dirty="0" smtClean="0"/>
              <a:t>(1977) cost $4.3 million </a:t>
            </a:r>
            <a:endParaRPr lang="en-US" dirty="0" smtClean="0"/>
          </a:p>
          <a:p>
            <a:r>
              <a:rPr lang="en-US" b="1" dirty="0" smtClean="0"/>
              <a:t>It’s </a:t>
            </a:r>
            <a:r>
              <a:rPr lang="en-US" b="1" dirty="0" smtClean="0"/>
              <a:t>a Mad, Mad,  Mad, </a:t>
            </a:r>
            <a:r>
              <a:rPr lang="en-US" b="1" dirty="0"/>
              <a:t>M</a:t>
            </a:r>
            <a:r>
              <a:rPr lang="en-US" b="1" dirty="0" smtClean="0"/>
              <a:t>ad world</a:t>
            </a:r>
            <a:r>
              <a:rPr lang="en-US" dirty="0" smtClean="0"/>
              <a:t>(1963) cost $9.4 million </a:t>
            </a:r>
            <a:endParaRPr lang="en-US" dirty="0" smtClean="0"/>
          </a:p>
          <a:p>
            <a:r>
              <a:rPr lang="en-US" b="1" dirty="0" smtClean="0"/>
              <a:t>Blazing </a:t>
            </a:r>
            <a:r>
              <a:rPr lang="en-US" b="1" dirty="0" smtClean="0"/>
              <a:t>Saddles</a:t>
            </a:r>
            <a:r>
              <a:rPr lang="en-US" dirty="0" smtClean="0"/>
              <a:t>(1974) cost $2.6 million </a:t>
            </a:r>
            <a:endParaRPr lang="en-US" dirty="0" smtClean="0"/>
          </a:p>
          <a:p>
            <a:r>
              <a:rPr lang="en-US" b="1" dirty="0" smtClean="0"/>
              <a:t>Home </a:t>
            </a:r>
            <a:r>
              <a:rPr lang="en-US" b="1" dirty="0" smtClean="0"/>
              <a:t>Alone</a:t>
            </a:r>
            <a:r>
              <a:rPr lang="en-US" dirty="0" smtClean="0"/>
              <a:t>(1990) cost $15 </a:t>
            </a:r>
            <a:r>
              <a:rPr lang="en-US" dirty="0" smtClean="0"/>
              <a:t>million</a:t>
            </a:r>
            <a:endParaRPr lang="en-US" dirty="0" smtClean="0"/>
          </a:p>
          <a:p>
            <a:pPr marL="118872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27" y="4319081"/>
            <a:ext cx="5077838" cy="25389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2743" y="3914442"/>
            <a:ext cx="4759257" cy="334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731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97C34C7-3A83-E74B-ADA1-2F911D648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Critically acclaimed </a:t>
            </a:r>
            <a:r>
              <a:rPr lang="en-US" dirty="0" smtClean="0"/>
              <a:t>examples (according to IMDb)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F7E8FB4-9840-AE49-8AA2-E0D4B22F16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 Hangover (2010)</a:t>
            </a:r>
          </a:p>
          <a:p>
            <a:r>
              <a:rPr lang="en-US" dirty="0" smtClean="0"/>
              <a:t>The Lady Killers(1955)</a:t>
            </a:r>
          </a:p>
          <a:p>
            <a:r>
              <a:rPr lang="en-US" dirty="0" smtClean="0"/>
              <a:t>Easy A(2010)</a:t>
            </a:r>
          </a:p>
          <a:p>
            <a:r>
              <a:rPr lang="en-US" dirty="0" smtClean="0"/>
              <a:t>The Other Guys(2010)</a:t>
            </a:r>
          </a:p>
          <a:p>
            <a:r>
              <a:rPr lang="en-US" dirty="0" err="1" smtClean="0"/>
              <a:t>Norbit</a:t>
            </a:r>
            <a:r>
              <a:rPr lang="en-US" dirty="0" smtClean="0"/>
              <a:t>(2007)</a:t>
            </a:r>
          </a:p>
          <a:p>
            <a:r>
              <a:rPr lang="en-US" dirty="0" smtClean="0"/>
              <a:t>Don’t mess with The </a:t>
            </a:r>
            <a:r>
              <a:rPr lang="en-US" dirty="0" err="1" smtClean="0"/>
              <a:t>Zohan</a:t>
            </a:r>
            <a:r>
              <a:rPr lang="en-US" dirty="0" smtClean="0"/>
              <a:t>(2008)</a:t>
            </a:r>
          </a:p>
          <a:p>
            <a:r>
              <a:rPr lang="en-US" dirty="0" smtClean="0"/>
              <a:t>Kick Ass(2010)</a:t>
            </a:r>
          </a:p>
          <a:p>
            <a:r>
              <a:rPr lang="en-US" dirty="0" smtClean="0"/>
              <a:t>Yogi Bear(2010)</a:t>
            </a:r>
          </a:p>
          <a:p>
            <a:r>
              <a:rPr lang="en-US" dirty="0" smtClean="0"/>
              <a:t>Brides Maids(2011)</a:t>
            </a:r>
          </a:p>
          <a:p>
            <a:r>
              <a:rPr lang="en-US" dirty="0" smtClean="0"/>
              <a:t>Mrs. Doubtfire(1993)</a:t>
            </a:r>
          </a:p>
          <a:p>
            <a:r>
              <a:rPr lang="en-US" dirty="0" smtClean="0"/>
              <a:t>Blazing Saddles(1974)</a:t>
            </a:r>
          </a:p>
          <a:p>
            <a:r>
              <a:rPr lang="en-US" dirty="0" smtClean="0"/>
              <a:t>Hot Fuzz(2007)</a:t>
            </a:r>
          </a:p>
          <a:p>
            <a:r>
              <a:rPr lang="en-US" dirty="0" smtClean="0"/>
              <a:t>Groundhog Day(1993)</a:t>
            </a:r>
          </a:p>
          <a:p>
            <a:endParaRPr lang="en-US" dirty="0"/>
          </a:p>
          <a:p>
            <a:pPr marL="118872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6976" y="1612386"/>
            <a:ext cx="4693024" cy="26398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2656" y="4476647"/>
            <a:ext cx="5143906" cy="257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730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4FD6E3F-7D51-984C-B1E2-8C641C458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Stretch and Challenge: Ideologies/Contexts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8F920B5-B5BB-3D42-99F3-B7F4CBD3F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8541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411</Words>
  <Application>Microsoft Office PowerPoint</Application>
  <PresentationFormat>Widescreen</PresentationFormat>
  <Paragraphs>61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Corbel</vt:lpstr>
      <vt:lpstr>Wingdings</vt:lpstr>
      <vt:lpstr>Wingdings 2</vt:lpstr>
      <vt:lpstr>Wingdings 3</vt:lpstr>
      <vt:lpstr>Module</vt:lpstr>
      <vt:lpstr>Comedy</vt:lpstr>
      <vt:lpstr>History of the Comedy films</vt:lpstr>
      <vt:lpstr>Sub-Genres of the Comedy film</vt:lpstr>
      <vt:lpstr>Iconography of the Comedy film</vt:lpstr>
      <vt:lpstr>Actors/Directors associated with Comedy films</vt:lpstr>
      <vt:lpstr>Box Office – Top films of the Genre</vt:lpstr>
      <vt:lpstr>Budgets – Top films of the Genre</vt:lpstr>
      <vt:lpstr>Critically acclaimed examples (according to IMDb)</vt:lpstr>
      <vt:lpstr>Stretch and Challenge: Ideologies/Contexts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Western</dc:title>
  <dc:creator>Borg, Darren</dc:creator>
  <cp:lastModifiedBy>Eloise Heasman</cp:lastModifiedBy>
  <cp:revision>98</cp:revision>
  <dcterms:created xsi:type="dcterms:W3CDTF">2016-09-26T21:28:29Z</dcterms:created>
  <dcterms:modified xsi:type="dcterms:W3CDTF">2018-10-05T19:33:51Z</dcterms:modified>
</cp:coreProperties>
</file>